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handoutMasterIdLst>
    <p:handoutMasterId r:id="rId5"/>
  </p:handoutMasterIdLst>
  <p:sldIdLst>
    <p:sldId id="295" r:id="rId2"/>
    <p:sldId id="296" r:id="rId3"/>
  </p:sldIdLst>
  <p:sldSz cx="9144000" cy="5143500" type="screen16x9"/>
  <p:notesSz cx="7010400" cy="9296400"/>
  <p:defaultTextStyle>
    <a:defPPr>
      <a:defRPr lang="en-US"/>
    </a:defPPr>
    <a:lvl1pPr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E6259"/>
    <a:srgbClr val="BDCC2A"/>
    <a:srgbClr val="0079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973" autoAdjust="0"/>
  </p:normalViewPr>
  <p:slideViewPr>
    <p:cSldViewPr snapToGrid="0" snapToObjects="1">
      <p:cViewPr varScale="1">
        <p:scale>
          <a:sx n="79" d="100"/>
          <a:sy n="79" d="100"/>
        </p:scale>
        <p:origin x="72" y="235"/>
      </p:cViewPr>
      <p:guideLst>
        <p:guide orient="horz" pos="1620"/>
        <p:guide pos="2880"/>
      </p:guideLst>
    </p:cSldViewPr>
  </p:slideViewPr>
  <p:notesTextViewPr>
    <p:cViewPr>
      <p:scale>
        <a:sx n="100" d="100"/>
        <a:sy n="100" d="100"/>
      </p:scale>
      <p:origin x="0" y="-1037"/>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atin typeface="Calibri" panose="020F0502020204030204" pitchFamily="34" charset="0"/>
              </a:defRPr>
            </a:lvl1pPr>
          </a:lstStyle>
          <a:p>
            <a:fld id="{5F1E331D-C2D1-44AF-BE14-34DA7D63CBC4}" type="datetime1">
              <a:rPr lang="en-US" altLang="en-US"/>
              <a:pPr/>
              <a:t>12/18/2018</a:t>
            </a:fld>
            <a:endParaRPr lang="en-US" alt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ea typeface="+mn-ea"/>
              </a:defRPr>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panose="020F0502020204030204" pitchFamily="34" charset="0"/>
              </a:defRPr>
            </a:lvl1pPr>
          </a:lstStyle>
          <a:p>
            <a:fld id="{6857F617-3944-4951-8858-33540D25DFF8}" type="slidenum">
              <a:rPr lang="en-US" altLang="en-US"/>
              <a:pPr/>
              <a:t>‹#›</a:t>
            </a:fld>
            <a:endParaRPr lang="en-US" altLang="en-US"/>
          </a:p>
        </p:txBody>
      </p:sp>
    </p:spTree>
    <p:extLst>
      <p:ext uri="{BB962C8B-B14F-4D97-AF65-F5344CB8AC3E}">
        <p14:creationId xmlns:p14="http://schemas.microsoft.com/office/powerpoint/2010/main" val="3270610741"/>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atin typeface="Calibri" panose="020F0502020204030204" pitchFamily="34" charset="0"/>
              </a:defRPr>
            </a:lvl1pPr>
          </a:lstStyle>
          <a:p>
            <a:fld id="{5AF275B7-9406-41EA-B873-632D1E46E56B}" type="datetime1">
              <a:rPr lang="en-US" altLang="en-US"/>
              <a:pPr/>
              <a:t>12/18/2018</a:t>
            </a:fld>
            <a:endParaRPr lang="en-US" alt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panose="020F0502020204030204" pitchFamily="34" charset="0"/>
              </a:defRPr>
            </a:lvl1pPr>
          </a:lstStyle>
          <a:p>
            <a:fld id="{247CEA22-3E4E-4CBD-AD12-6C5EF437810F}" type="slidenum">
              <a:rPr lang="en-US" altLang="en-US"/>
              <a:pPr/>
              <a:t>‹#›</a:t>
            </a:fld>
            <a:endParaRPr lang="en-US" altLang="en-US"/>
          </a:p>
        </p:txBody>
      </p:sp>
    </p:spTree>
    <p:extLst>
      <p:ext uri="{BB962C8B-B14F-4D97-AF65-F5344CB8AC3E}">
        <p14:creationId xmlns:p14="http://schemas.microsoft.com/office/powerpoint/2010/main" val="3705268992"/>
      </p:ext>
    </p:extLst>
  </p:cSld>
  <p:clrMap bg1="lt1" tx1="dk1" bg2="lt2" tx2="dk2" accent1="accent1" accent2="accent2" accent3="accent3" accent4="accent4" accent5="accent5" accent6="accent6" hlink="hlink" folHlink="folHlink"/>
  <p:hf ftr="0"/>
  <p:notesStyle>
    <a:lvl1pPr algn="l" defTabSz="457200" rtl="0" fontAlgn="base">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defTabSz="457200" rtl="0" fontAlgn="base">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fontAlgn="base">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fontAlgn="base">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fontAlgn="base">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guidelines identify appropriate timing of consultation for autologous or allogeneic hematopoietic cell transplantation (HCT) based on disease characteristics. Evaluation and coordination of the timing of HCT for eligible patients is determined in collaboration with the transplant center.  </a:t>
            </a:r>
          </a:p>
          <a:p>
            <a:endParaRPr lang="en-US" dirty="0" smtClean="0"/>
          </a:p>
          <a:p>
            <a:r>
              <a:rPr lang="en-US" dirty="0" smtClean="0"/>
              <a:t>In many situations, early referral is a critical factor for optimal transplant outcomes. Likewise, delays in referral can reduce success rates for transplant because there may be a narrow window of opportunity to proceed to transplant and delays might preclude transplant altogether. Research data comparing outcomes by disease status can be found at BeTheMatchClinical.org/</a:t>
            </a:r>
            <a:r>
              <a:rPr lang="en-US" dirty="0" err="1" smtClean="0"/>
              <a:t>HCTtiming</a:t>
            </a:r>
            <a:r>
              <a:rPr lang="en-US" dirty="0" smtClean="0"/>
              <a:t>. </a:t>
            </a:r>
          </a:p>
          <a:p>
            <a:endParaRPr lang="en-US" dirty="0" smtClean="0"/>
          </a:p>
          <a:p>
            <a:r>
              <a:rPr lang="en-US" dirty="0" smtClean="0"/>
              <a:t>If allogeneic transplant is a possibility, HLA typing of the patient (high resolution) and potential family donors should be completed at time of diagnosis, and if no matches are found, a preliminary unrelated donor search of the Be The Match Registry</a:t>
            </a:r>
            <a:r>
              <a:rPr lang="en-US" baseline="30000" dirty="0" smtClean="0"/>
              <a:t>®</a:t>
            </a:r>
            <a:r>
              <a:rPr lang="en-US" dirty="0" smtClean="0"/>
              <a:t> should be done.</a:t>
            </a:r>
          </a:p>
          <a:p>
            <a:endParaRPr lang="en-US" dirty="0" smtClean="0"/>
          </a:p>
          <a:p>
            <a:r>
              <a:rPr lang="en-US" smtClean="0"/>
              <a:t>These </a:t>
            </a:r>
            <a:r>
              <a:rPr lang="en-US" smtClean="0"/>
              <a:t>2019 </a:t>
            </a:r>
            <a:r>
              <a:rPr lang="en-US" dirty="0" smtClean="0"/>
              <a:t>guidelines were developed jointly by the National Marrow Donor Program</a:t>
            </a:r>
            <a:r>
              <a:rPr lang="en-US" baseline="30000" dirty="0" smtClean="0"/>
              <a:t>®</a:t>
            </a:r>
            <a:r>
              <a:rPr lang="en-US" dirty="0" smtClean="0"/>
              <a:t> (NMDP)/Be The Match</a:t>
            </a:r>
            <a:r>
              <a:rPr lang="en-US" baseline="30000" dirty="0" smtClean="0"/>
              <a:t>®</a:t>
            </a:r>
            <a:r>
              <a:rPr lang="en-US" dirty="0" smtClean="0"/>
              <a:t> and the American Society for Blood and Marrow Transplantation (ASBMT) and are based on current clinical practice, medical literature, National Comprehensive Cancer Network</a:t>
            </a:r>
            <a:r>
              <a:rPr lang="en-US" baseline="30000" dirty="0" smtClean="0"/>
              <a:t>®</a:t>
            </a:r>
            <a:r>
              <a:rPr lang="en-US" dirty="0" smtClean="0"/>
              <a:t> (NCCN</a:t>
            </a:r>
            <a:r>
              <a:rPr lang="en-US" baseline="30000" dirty="0" smtClean="0"/>
              <a:t>®</a:t>
            </a:r>
            <a:r>
              <a:rPr lang="en-US" dirty="0" smtClean="0"/>
              <a:t>) Guidelines for the treatment of cancer and evidence-based reviews.</a:t>
            </a:r>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fld id="{5AF275B7-9406-41EA-B873-632D1E46E56B}" type="datetime1">
              <a:rPr lang="en-US" altLang="en-US" smtClean="0"/>
              <a:pPr/>
              <a:t>12/18/2018</a:t>
            </a:fld>
            <a:endParaRPr lang="en-US" altLang="en-US"/>
          </a:p>
        </p:txBody>
      </p:sp>
      <p:sp>
        <p:nvSpPr>
          <p:cNvPr id="6" name="Slide Number Placeholder 5"/>
          <p:cNvSpPr>
            <a:spLocks noGrp="1"/>
          </p:cNvSpPr>
          <p:nvPr>
            <p:ph type="sldNum" sz="quarter" idx="12"/>
          </p:nvPr>
        </p:nvSpPr>
        <p:spPr/>
        <p:txBody>
          <a:bodyPr/>
          <a:lstStyle/>
          <a:p>
            <a:fld id="{247CEA22-3E4E-4CBD-AD12-6C5EF437810F}" type="slidenum">
              <a:rPr lang="en-US" altLang="en-US" smtClean="0"/>
              <a:pPr/>
              <a:t>1</a:t>
            </a:fld>
            <a:endParaRPr lang="en-US" altLang="en-US"/>
          </a:p>
        </p:txBody>
      </p:sp>
    </p:spTree>
    <p:extLst>
      <p:ext uri="{BB962C8B-B14F-4D97-AF65-F5344CB8AC3E}">
        <p14:creationId xmlns:p14="http://schemas.microsoft.com/office/powerpoint/2010/main" val="2134291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guidelines identify appropriate timing of consultation for autologous or allogeneic hematopoietic cell transplantation (HCT) based on disease characteristics. Evaluation and coordination of the timing of HCT for eligible patients is determined in collaboration with the transplant center.  </a:t>
            </a:r>
          </a:p>
          <a:p>
            <a:endParaRPr lang="en-US" dirty="0" smtClean="0"/>
          </a:p>
          <a:p>
            <a:r>
              <a:rPr lang="en-US" dirty="0" smtClean="0"/>
              <a:t>In many situations, early referral is a critical factor for optimal transplant outcomes. Likewise, delays in referral can reduce success rates for transplant because there may be a narrow window of opportunity to proceed to transplant and delays might preclude transplant altogether. Research data comparing outcomes by disease status can be found at BeTheMatchClinical.org/</a:t>
            </a:r>
            <a:r>
              <a:rPr lang="en-US" dirty="0" err="1" smtClean="0"/>
              <a:t>HCTtiming</a:t>
            </a:r>
            <a:r>
              <a:rPr lang="en-US" dirty="0" smtClean="0"/>
              <a:t>. </a:t>
            </a:r>
          </a:p>
          <a:p>
            <a:endParaRPr lang="en-US" dirty="0" smtClean="0"/>
          </a:p>
          <a:p>
            <a:r>
              <a:rPr lang="en-US" dirty="0" smtClean="0"/>
              <a:t>If allogeneic transplant is a possibility, HLA typing of the patient (high resolution) and potential family donors should be completed at time of diagnosis, and if no matches are found, a preliminary unrelated donor search of the Be The Match Registry</a:t>
            </a:r>
            <a:r>
              <a:rPr lang="en-US" baseline="30000" dirty="0" smtClean="0"/>
              <a:t>®</a:t>
            </a:r>
            <a:r>
              <a:rPr lang="en-US" dirty="0" smtClean="0"/>
              <a:t> should be done.</a:t>
            </a:r>
          </a:p>
          <a:p>
            <a:endParaRPr lang="en-US" dirty="0" smtClean="0"/>
          </a:p>
          <a:p>
            <a:r>
              <a:rPr lang="en-US" dirty="0" smtClean="0"/>
              <a:t>These </a:t>
            </a:r>
            <a:r>
              <a:rPr lang="en-US" dirty="0" smtClean="0"/>
              <a:t>2019 </a:t>
            </a:r>
            <a:r>
              <a:rPr lang="en-US" dirty="0" smtClean="0"/>
              <a:t>guidelines were developed jointly by the National Marrow Donor Program</a:t>
            </a:r>
            <a:r>
              <a:rPr lang="en-US" baseline="30000" dirty="0" smtClean="0"/>
              <a:t>®</a:t>
            </a:r>
            <a:r>
              <a:rPr lang="en-US" dirty="0" smtClean="0"/>
              <a:t> (NMDP)/Be The Match</a:t>
            </a:r>
            <a:r>
              <a:rPr lang="en-US" baseline="30000" dirty="0" smtClean="0"/>
              <a:t>®</a:t>
            </a:r>
            <a:r>
              <a:rPr lang="en-US" dirty="0" smtClean="0"/>
              <a:t> and the American Society for Blood and Marrow Transplantation (ASBMT) and are based on current clinical practice, medical literature, National Comprehensive Cancer Network</a:t>
            </a:r>
            <a:r>
              <a:rPr lang="en-US" baseline="30000" dirty="0" smtClean="0"/>
              <a:t>®</a:t>
            </a:r>
            <a:r>
              <a:rPr lang="en-US" dirty="0" smtClean="0"/>
              <a:t> (NCCN</a:t>
            </a:r>
            <a:r>
              <a:rPr lang="en-US" baseline="30000" dirty="0" smtClean="0"/>
              <a:t>®</a:t>
            </a:r>
            <a:r>
              <a:rPr lang="en-US" dirty="0" smtClean="0"/>
              <a:t>) Guidelines for the treatment of cancer and evidence-based reviews.</a:t>
            </a:r>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fld id="{5AF275B7-9406-41EA-B873-632D1E46E56B}" type="datetime1">
              <a:rPr lang="en-US" altLang="en-US" smtClean="0"/>
              <a:pPr/>
              <a:t>12/18/2018</a:t>
            </a:fld>
            <a:endParaRPr lang="en-US" altLang="en-US"/>
          </a:p>
        </p:txBody>
      </p:sp>
      <p:sp>
        <p:nvSpPr>
          <p:cNvPr id="6" name="Slide Number Placeholder 5"/>
          <p:cNvSpPr>
            <a:spLocks noGrp="1"/>
          </p:cNvSpPr>
          <p:nvPr>
            <p:ph type="sldNum" sz="quarter" idx="12"/>
          </p:nvPr>
        </p:nvSpPr>
        <p:spPr/>
        <p:txBody>
          <a:bodyPr/>
          <a:lstStyle/>
          <a:p>
            <a:fld id="{247CEA22-3E4E-4CBD-AD12-6C5EF437810F}" type="slidenum">
              <a:rPr lang="en-US" altLang="en-US" smtClean="0"/>
              <a:pPr/>
              <a:t>2</a:t>
            </a:fld>
            <a:endParaRPr lang="en-US" altLang="en-US"/>
          </a:p>
        </p:txBody>
      </p:sp>
    </p:spTree>
    <p:extLst>
      <p:ext uri="{BB962C8B-B14F-4D97-AF65-F5344CB8AC3E}">
        <p14:creationId xmlns:p14="http://schemas.microsoft.com/office/powerpoint/2010/main" val="6133788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4"/>
          <p:cNvPicPr>
            <a:picLocks noChangeAspect="1"/>
          </p:cNvPicPr>
          <p:nvPr userDrawn="1"/>
        </p:nvPicPr>
        <p:blipFill>
          <a:blip r:embed="rId2">
            <a:extLst>
              <a:ext uri="{28A0092B-C50C-407E-A947-70E740481C1C}">
                <a14:useLocalDpi xmlns:a14="http://schemas.microsoft.com/office/drawing/2010/main" val="0"/>
              </a:ext>
            </a:extLst>
          </a:blip>
          <a:srcRect t="4630" r="1471" b="29445"/>
          <a:stretch>
            <a:fillRect/>
          </a:stretch>
        </p:blipFill>
        <p:spPr bwMode="auto">
          <a:xfrm>
            <a:off x="4638675" y="0"/>
            <a:ext cx="4505325" cy="180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597819"/>
            <a:ext cx="7772400" cy="1368005"/>
          </a:xfrm>
        </p:spPr>
        <p:txBody>
          <a:bodyPr>
            <a:normAutofit/>
          </a:bodyPr>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371600" y="3077881"/>
            <a:ext cx="6400800" cy="945497"/>
          </a:xfrm>
        </p:spPr>
        <p:txBody>
          <a:bodyPr>
            <a:normAutofit/>
          </a:bodyPr>
          <a:lstStyle>
            <a:lvl1pPr marL="0" indent="0" algn="ctr">
              <a:buNone/>
              <a:defRPr sz="2400">
                <a:solidFill>
                  <a:srgbClr val="6E62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Slide Number Placeholder 5"/>
          <p:cNvSpPr>
            <a:spLocks noGrp="1"/>
          </p:cNvSpPr>
          <p:nvPr>
            <p:ph type="sldNum" sz="quarter" idx="10"/>
          </p:nvPr>
        </p:nvSpPr>
        <p:spPr/>
        <p:txBody>
          <a:bodyPr/>
          <a:lstStyle>
            <a:lvl1pPr>
              <a:defRPr/>
            </a:lvl1pPr>
          </a:lstStyle>
          <a:p>
            <a:fld id="{C9EA9BBA-EA7C-44D0-B62B-A2129355181C}" type="slidenum">
              <a:rPr lang="en-US" altLang="en-US"/>
              <a:pPr/>
              <a:t>‹#›</a:t>
            </a:fld>
            <a:endParaRPr lang="en-US" altLang="en-US"/>
          </a:p>
        </p:txBody>
      </p:sp>
    </p:spTree>
    <p:extLst>
      <p:ext uri="{BB962C8B-B14F-4D97-AF65-F5344CB8AC3E}">
        <p14:creationId xmlns:p14="http://schemas.microsoft.com/office/powerpoint/2010/main" val="935351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032685"/>
            <a:ext cx="5486400" cy="425054"/>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459581"/>
            <a:ext cx="5486400" cy="2566007"/>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1792288" y="3457738"/>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fld id="{6DBE75BE-2CBF-4098-8C67-4EBE8474CCD4}" type="slidenum">
              <a:rPr lang="en-US" altLang="en-US"/>
              <a:pPr/>
              <a:t>‹#›</a:t>
            </a:fld>
            <a:endParaRPr lang="en-US" altLang="en-US"/>
          </a:p>
        </p:txBody>
      </p:sp>
    </p:spTree>
    <p:extLst>
      <p:ext uri="{BB962C8B-B14F-4D97-AF65-F5344CB8AC3E}">
        <p14:creationId xmlns:p14="http://schemas.microsoft.com/office/powerpoint/2010/main" val="182263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4054475"/>
          </a:xfrm>
          <a:prstGeom prst="rect">
            <a:avLst/>
          </a:prstGeom>
          <a:solidFill>
            <a:srgbClr val="0079C1"/>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2" name="Title 1"/>
          <p:cNvSpPr>
            <a:spLocks noGrp="1"/>
          </p:cNvSpPr>
          <p:nvPr>
            <p:ph type="title"/>
          </p:nvPr>
        </p:nvSpPr>
        <p:spPr>
          <a:xfrm>
            <a:off x="722313" y="1313816"/>
            <a:ext cx="7772400" cy="1021556"/>
          </a:xfrm>
        </p:spPr>
        <p:txBody>
          <a:bodyPr anchor="t"/>
          <a:lstStyle>
            <a:lvl1pPr algn="l">
              <a:defRPr sz="4000" b="1" cap="all">
                <a:solidFill>
                  <a:schemeClr val="bg1"/>
                </a:solidFill>
              </a:defRPr>
            </a:lvl1pPr>
          </a:lstStyle>
          <a:p>
            <a:r>
              <a:rPr lang="en-US" smtClean="0"/>
              <a:t>Click to edit Master title style</a:t>
            </a:r>
            <a:endParaRPr lang="en-US" dirty="0"/>
          </a:p>
        </p:txBody>
      </p:sp>
      <p:sp>
        <p:nvSpPr>
          <p:cNvPr id="4" name="Slide Number Placeholder 5"/>
          <p:cNvSpPr>
            <a:spLocks noGrp="1"/>
          </p:cNvSpPr>
          <p:nvPr>
            <p:ph type="sldNum" sz="quarter" idx="10"/>
          </p:nvPr>
        </p:nvSpPr>
        <p:spPr/>
        <p:txBody>
          <a:bodyPr/>
          <a:lstStyle>
            <a:lvl1pPr>
              <a:defRPr/>
            </a:lvl1pPr>
          </a:lstStyle>
          <a:p>
            <a:fld id="{7C8657B2-880F-4871-800A-D945FBD36749}" type="slidenum">
              <a:rPr lang="en-US" altLang="en-US"/>
              <a:pPr/>
              <a:t>‹#›</a:t>
            </a:fld>
            <a:endParaRPr lang="en-US" altLang="en-US"/>
          </a:p>
        </p:txBody>
      </p:sp>
    </p:spTree>
    <p:extLst>
      <p:ext uri="{BB962C8B-B14F-4D97-AF65-F5344CB8AC3E}">
        <p14:creationId xmlns:p14="http://schemas.microsoft.com/office/powerpoint/2010/main" val="23257094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4054475"/>
          </a:xfrm>
          <a:prstGeom prst="rect">
            <a:avLst/>
          </a:prstGeom>
          <a:solidFill>
            <a:srgbClr val="BDCC2A"/>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2" name="Title 1"/>
          <p:cNvSpPr>
            <a:spLocks noGrp="1"/>
          </p:cNvSpPr>
          <p:nvPr>
            <p:ph type="title"/>
          </p:nvPr>
        </p:nvSpPr>
        <p:spPr>
          <a:xfrm>
            <a:off x="722313" y="1313816"/>
            <a:ext cx="7772400" cy="1021556"/>
          </a:xfrm>
        </p:spPr>
        <p:txBody>
          <a:bodyPr anchor="t"/>
          <a:lstStyle>
            <a:lvl1pPr algn="l">
              <a:defRPr sz="4000" b="1" cap="all">
                <a:solidFill>
                  <a:schemeClr val="bg1"/>
                </a:solidFill>
              </a:defRPr>
            </a:lvl1pPr>
          </a:lstStyle>
          <a:p>
            <a:r>
              <a:rPr lang="en-US" smtClean="0"/>
              <a:t>Click to edit Master title style</a:t>
            </a:r>
            <a:endParaRPr lang="en-US" dirty="0"/>
          </a:p>
        </p:txBody>
      </p:sp>
      <p:sp>
        <p:nvSpPr>
          <p:cNvPr id="4" name="Slide Number Placeholder 5"/>
          <p:cNvSpPr>
            <a:spLocks noGrp="1"/>
          </p:cNvSpPr>
          <p:nvPr>
            <p:ph type="sldNum" sz="quarter" idx="10"/>
          </p:nvPr>
        </p:nvSpPr>
        <p:spPr/>
        <p:txBody>
          <a:bodyPr/>
          <a:lstStyle>
            <a:lvl1pPr>
              <a:defRPr/>
            </a:lvl1pPr>
          </a:lstStyle>
          <a:p>
            <a:fld id="{CD7D601F-CB32-47B6-A3C4-3CB4A2F52837}" type="slidenum">
              <a:rPr lang="en-US" altLang="en-US"/>
              <a:pPr/>
              <a:t>‹#›</a:t>
            </a:fld>
            <a:endParaRPr lang="en-US" altLang="en-US"/>
          </a:p>
        </p:txBody>
      </p:sp>
    </p:spTree>
    <p:extLst>
      <p:ext uri="{BB962C8B-B14F-4D97-AF65-F5344CB8AC3E}">
        <p14:creationId xmlns:p14="http://schemas.microsoft.com/office/powerpoint/2010/main" val="293817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pic>
        <p:nvPicPr>
          <p:cNvPr id="3" name="Picture 14"/>
          <p:cNvPicPr>
            <a:picLocks noChangeAspect="1"/>
          </p:cNvPicPr>
          <p:nvPr userDrawn="1"/>
        </p:nvPicPr>
        <p:blipFill>
          <a:blip r:embed="rId2">
            <a:extLst>
              <a:ext uri="{28A0092B-C50C-407E-A947-70E740481C1C}">
                <a14:useLocalDpi xmlns:a14="http://schemas.microsoft.com/office/drawing/2010/main" val="0"/>
              </a:ext>
            </a:extLst>
          </a:blip>
          <a:srcRect t="4630" r="1471" b="29445"/>
          <a:stretch>
            <a:fillRect/>
          </a:stretch>
        </p:blipFill>
        <p:spPr bwMode="auto">
          <a:xfrm>
            <a:off x="4638675" y="0"/>
            <a:ext cx="4505325" cy="180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18239" y="1836055"/>
            <a:ext cx="5842000" cy="857250"/>
          </a:xfrm>
        </p:spPr>
        <p:txBody>
          <a:bodyPr/>
          <a:lstStyle/>
          <a:p>
            <a:r>
              <a:rPr lang="en-US" smtClean="0"/>
              <a:t>Click to edit Master title style</a:t>
            </a:r>
            <a:endParaRPr lang="en-US" dirty="0"/>
          </a:p>
        </p:txBody>
      </p:sp>
      <p:sp>
        <p:nvSpPr>
          <p:cNvPr id="4" name="Slide Number Placeholder 3"/>
          <p:cNvSpPr>
            <a:spLocks noGrp="1"/>
          </p:cNvSpPr>
          <p:nvPr>
            <p:ph type="sldNum" sz="quarter" idx="10"/>
          </p:nvPr>
        </p:nvSpPr>
        <p:spPr/>
        <p:txBody>
          <a:bodyPr/>
          <a:lstStyle>
            <a:lvl1pPr>
              <a:defRPr/>
            </a:lvl1pPr>
          </a:lstStyle>
          <a:p>
            <a:fld id="{4E48D0E2-3B92-44E4-807F-48689B75FD21}" type="slidenum">
              <a:rPr lang="en-US" altLang="en-US"/>
              <a:pPr/>
              <a:t>‹#›</a:t>
            </a:fld>
            <a:endParaRPr lang="en-US" altLang="en-US"/>
          </a:p>
        </p:txBody>
      </p:sp>
    </p:spTree>
    <p:extLst>
      <p:ext uri="{BB962C8B-B14F-4D97-AF65-F5344CB8AC3E}">
        <p14:creationId xmlns:p14="http://schemas.microsoft.com/office/powerpoint/2010/main" val="928788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5"/>
          <p:cNvSpPr>
            <a:spLocks noGrp="1"/>
          </p:cNvSpPr>
          <p:nvPr>
            <p:ph type="sldNum" sz="quarter" idx="10"/>
          </p:nvPr>
        </p:nvSpPr>
        <p:spPr/>
        <p:txBody>
          <a:bodyPr/>
          <a:lstStyle>
            <a:lvl1pPr>
              <a:defRPr/>
            </a:lvl1pPr>
          </a:lstStyle>
          <a:p>
            <a:fld id="{CE06804F-5152-4FAA-893A-A8F13D0F4424}" type="slidenum">
              <a:rPr lang="en-US" altLang="en-US"/>
              <a:pPr/>
              <a:t>‹#›</a:t>
            </a:fld>
            <a:endParaRPr lang="en-US" altLang="en-US"/>
          </a:p>
        </p:txBody>
      </p:sp>
    </p:spTree>
    <p:extLst>
      <p:ext uri="{BB962C8B-B14F-4D97-AF65-F5344CB8AC3E}">
        <p14:creationId xmlns:p14="http://schemas.microsoft.com/office/powerpoint/2010/main" val="156928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294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00151"/>
            <a:ext cx="4038600" cy="294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fld id="{6F246796-F0C2-4596-9336-5E88B11FECA8}" type="slidenum">
              <a:rPr lang="en-US" altLang="en-US"/>
              <a:pPr/>
              <a:t>‹#›</a:t>
            </a:fld>
            <a:endParaRPr lang="en-US" altLang="en-US"/>
          </a:p>
        </p:txBody>
      </p:sp>
    </p:spTree>
    <p:extLst>
      <p:ext uri="{BB962C8B-B14F-4D97-AF65-F5344CB8AC3E}">
        <p14:creationId xmlns:p14="http://schemas.microsoft.com/office/powerpoint/2010/main" val="856468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2"/>
          <p:cNvSpPr>
            <a:spLocks noGrp="1"/>
          </p:cNvSpPr>
          <p:nvPr>
            <p:ph sz="half" idx="1"/>
          </p:nvPr>
        </p:nvSpPr>
        <p:spPr>
          <a:xfrm>
            <a:off x="457200" y="1200151"/>
            <a:ext cx="4038600" cy="195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7" name="Content Placeholder 3"/>
          <p:cNvSpPr>
            <a:spLocks noGrp="1"/>
          </p:cNvSpPr>
          <p:nvPr>
            <p:ph sz="half" idx="2"/>
          </p:nvPr>
        </p:nvSpPr>
        <p:spPr>
          <a:xfrm>
            <a:off x="4648200" y="1200151"/>
            <a:ext cx="4038600" cy="195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9" name="Content Placeholder 3"/>
          <p:cNvSpPr>
            <a:spLocks noGrp="1"/>
          </p:cNvSpPr>
          <p:nvPr>
            <p:ph sz="half" idx="13"/>
          </p:nvPr>
        </p:nvSpPr>
        <p:spPr>
          <a:xfrm>
            <a:off x="457200" y="3272118"/>
            <a:ext cx="8229600" cy="96370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p:txBody>
      </p:sp>
      <p:sp>
        <p:nvSpPr>
          <p:cNvPr id="8" name="Slide Number Placeholder 5"/>
          <p:cNvSpPr>
            <a:spLocks noGrp="1"/>
          </p:cNvSpPr>
          <p:nvPr>
            <p:ph type="sldNum" sz="quarter" idx="14"/>
          </p:nvPr>
        </p:nvSpPr>
        <p:spPr/>
        <p:txBody>
          <a:bodyPr/>
          <a:lstStyle>
            <a:lvl1pPr>
              <a:defRPr/>
            </a:lvl1pPr>
          </a:lstStyle>
          <a:p>
            <a:fld id="{3211DE33-E22A-4503-B29D-F5F9EB1D5F90}" type="slidenum">
              <a:rPr lang="en-US" altLang="en-US"/>
              <a:pPr/>
              <a:t>‹#›</a:t>
            </a:fld>
            <a:endParaRPr lang="en-US" altLang="en-US"/>
          </a:p>
        </p:txBody>
      </p:sp>
    </p:spTree>
    <p:extLst>
      <p:ext uri="{BB962C8B-B14F-4D97-AF65-F5344CB8AC3E}">
        <p14:creationId xmlns:p14="http://schemas.microsoft.com/office/powerpoint/2010/main" val="1643205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5075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5075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p:txBody>
          <a:bodyPr/>
          <a:lstStyle>
            <a:lvl1pPr>
              <a:defRPr/>
            </a:lvl1pPr>
          </a:lstStyle>
          <a:p>
            <a:fld id="{A5A4E2D8-C9E4-4EBF-818C-4E2ECE4A33F1}" type="slidenum">
              <a:rPr lang="en-US" altLang="en-US"/>
              <a:pPr/>
              <a:t>‹#›</a:t>
            </a:fld>
            <a:endParaRPr lang="en-US" altLang="en-US"/>
          </a:p>
        </p:txBody>
      </p:sp>
    </p:spTree>
    <p:extLst>
      <p:ext uri="{BB962C8B-B14F-4D97-AF65-F5344CB8AC3E}">
        <p14:creationId xmlns:p14="http://schemas.microsoft.com/office/powerpoint/2010/main" val="3808101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p:txBody>
          <a:bodyPr/>
          <a:lstStyle>
            <a:lvl1pPr>
              <a:defRPr/>
            </a:lvl1pPr>
          </a:lstStyle>
          <a:p>
            <a:fld id="{879E6724-2A19-4E80-82C3-DD7A4B1F30B9}" type="slidenum">
              <a:rPr lang="en-US" altLang="en-US"/>
              <a:pPr/>
              <a:t>‹#›</a:t>
            </a:fld>
            <a:endParaRPr lang="en-US" altLang="en-US"/>
          </a:p>
        </p:txBody>
      </p:sp>
    </p:spTree>
    <p:extLst>
      <p:ext uri="{BB962C8B-B14F-4D97-AF65-F5344CB8AC3E}">
        <p14:creationId xmlns:p14="http://schemas.microsoft.com/office/powerpoint/2010/main" val="4070368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fld id="{6392985B-64EB-40DC-B757-19B1945AB0FE}" type="slidenum">
              <a:rPr lang="en-US" altLang="en-US"/>
              <a:pPr/>
              <a:t>‹#›</a:t>
            </a:fld>
            <a:endParaRPr lang="en-US" altLang="en-US"/>
          </a:p>
        </p:txBody>
      </p:sp>
    </p:spTree>
    <p:extLst>
      <p:ext uri="{BB962C8B-B14F-4D97-AF65-F5344CB8AC3E}">
        <p14:creationId xmlns:p14="http://schemas.microsoft.com/office/powerpoint/2010/main" val="472525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9"/>
            <a:ext cx="5111750" cy="392863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076326"/>
            <a:ext cx="3008313" cy="30570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fld id="{C0D01994-5194-4046-AE87-7E12BFF709EE}" type="slidenum">
              <a:rPr lang="en-US" altLang="en-US"/>
              <a:pPr/>
              <a:t>‹#›</a:t>
            </a:fld>
            <a:endParaRPr lang="en-US" altLang="en-US"/>
          </a:p>
        </p:txBody>
      </p:sp>
    </p:spTree>
    <p:extLst>
      <p:ext uri="{BB962C8B-B14F-4D97-AF65-F5344CB8AC3E}">
        <p14:creationId xmlns:p14="http://schemas.microsoft.com/office/powerpoint/2010/main" val="2067756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457200" y="4291013"/>
            <a:ext cx="2209800"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457200" y="1200150"/>
            <a:ext cx="8229600" cy="293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6E6259"/>
                </a:solidFill>
              </a:defRPr>
            </a:lvl1pPr>
          </a:lstStyle>
          <a:p>
            <a:fld id="{7F28FF0D-411F-4716-AC0E-76156BEB68F1}" type="slidenum">
              <a:rPr lang="en-US" altLang="en-US"/>
              <a:pPr/>
              <a:t>‹#›</a:t>
            </a:fld>
            <a:endParaRPr lang="en-US" altLang="en-US"/>
          </a:p>
        </p:txBody>
      </p:sp>
      <p:sp>
        <p:nvSpPr>
          <p:cNvPr id="1030" name="Line 6"/>
          <p:cNvSpPr>
            <a:spLocks noChangeShapeType="1"/>
          </p:cNvSpPr>
          <p:nvPr/>
        </p:nvSpPr>
        <p:spPr bwMode="auto">
          <a:xfrm>
            <a:off x="0" y="-681038"/>
            <a:ext cx="914400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1" name="Line 6"/>
          <p:cNvSpPr>
            <a:spLocks noChangeShapeType="1"/>
          </p:cNvSpPr>
          <p:nvPr/>
        </p:nvSpPr>
        <p:spPr bwMode="auto">
          <a:xfrm>
            <a:off x="2743200" y="4594225"/>
            <a:ext cx="5943600" cy="0"/>
          </a:xfrm>
          <a:prstGeom prst="line">
            <a:avLst/>
          </a:prstGeom>
          <a:noFill/>
          <a:ln w="12700">
            <a:solidFill>
              <a:srgbClr val="BDCC2A"/>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1032" name="Picture 11"/>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404813" y="4291013"/>
            <a:ext cx="2209800"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Line 6"/>
          <p:cNvSpPr>
            <a:spLocks noChangeShapeType="1"/>
          </p:cNvSpPr>
          <p:nvPr/>
        </p:nvSpPr>
        <p:spPr bwMode="auto">
          <a:xfrm>
            <a:off x="0" y="-681038"/>
            <a:ext cx="914400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 name="Line 6"/>
          <p:cNvSpPr>
            <a:spLocks noChangeShapeType="1"/>
          </p:cNvSpPr>
          <p:nvPr/>
        </p:nvSpPr>
        <p:spPr bwMode="auto">
          <a:xfrm>
            <a:off x="2743200" y="4594225"/>
            <a:ext cx="5943600" cy="0"/>
          </a:xfrm>
          <a:prstGeom prst="line">
            <a:avLst/>
          </a:prstGeom>
          <a:noFill/>
          <a:ln w="12700">
            <a:solidFill>
              <a:srgbClr val="BDCC2A"/>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1035" name="Picture 6" descr="NMDP-BTM Dual logo RGB.jp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457200" y="4300538"/>
            <a:ext cx="2405063"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8" r:id="rId1"/>
    <p:sldLayoutId id="214748368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90" r:id="rId11"/>
    <p:sldLayoutId id="2147483691" r:id="rId12"/>
  </p:sldLayoutIdLst>
  <p:hf hdr="0" ftr="0"/>
  <p:txStyles>
    <p:titleStyle>
      <a:lvl1pPr algn="ctr" defTabSz="457200" rtl="0" fontAlgn="base">
        <a:spcBef>
          <a:spcPct val="0"/>
        </a:spcBef>
        <a:spcAft>
          <a:spcPct val="0"/>
        </a:spcAft>
        <a:defRPr sz="3200" kern="1200">
          <a:solidFill>
            <a:srgbClr val="0079C1"/>
          </a:solidFill>
          <a:latin typeface="Arial"/>
          <a:ea typeface="MS PGothic" panose="020B0600070205080204" pitchFamily="34" charset="-128"/>
          <a:cs typeface="+mj-cs"/>
        </a:defRPr>
      </a:lvl1pPr>
      <a:lvl2pPr algn="ctr" defTabSz="457200" rtl="0" fontAlgn="base">
        <a:spcBef>
          <a:spcPct val="0"/>
        </a:spcBef>
        <a:spcAft>
          <a:spcPct val="0"/>
        </a:spcAft>
        <a:defRPr sz="3200">
          <a:solidFill>
            <a:srgbClr val="0079C1"/>
          </a:solidFill>
          <a:latin typeface="Arial" panose="020B0604020202020204" pitchFamily="34" charset="0"/>
          <a:ea typeface="MS PGothic" panose="020B0600070205080204" pitchFamily="34" charset="-128"/>
        </a:defRPr>
      </a:lvl2pPr>
      <a:lvl3pPr algn="ctr" defTabSz="457200" rtl="0" fontAlgn="base">
        <a:spcBef>
          <a:spcPct val="0"/>
        </a:spcBef>
        <a:spcAft>
          <a:spcPct val="0"/>
        </a:spcAft>
        <a:defRPr sz="3200">
          <a:solidFill>
            <a:srgbClr val="0079C1"/>
          </a:solidFill>
          <a:latin typeface="Arial" panose="020B0604020202020204" pitchFamily="34" charset="0"/>
          <a:ea typeface="MS PGothic" panose="020B0600070205080204" pitchFamily="34" charset="-128"/>
        </a:defRPr>
      </a:lvl3pPr>
      <a:lvl4pPr algn="ctr" defTabSz="457200" rtl="0" fontAlgn="base">
        <a:spcBef>
          <a:spcPct val="0"/>
        </a:spcBef>
        <a:spcAft>
          <a:spcPct val="0"/>
        </a:spcAft>
        <a:defRPr sz="3200">
          <a:solidFill>
            <a:srgbClr val="0079C1"/>
          </a:solidFill>
          <a:latin typeface="Arial" panose="020B0604020202020204" pitchFamily="34" charset="0"/>
          <a:ea typeface="MS PGothic" panose="020B0600070205080204" pitchFamily="34" charset="-128"/>
        </a:defRPr>
      </a:lvl4pPr>
      <a:lvl5pPr algn="ctr" defTabSz="457200" rtl="0" fontAlgn="base">
        <a:spcBef>
          <a:spcPct val="0"/>
        </a:spcBef>
        <a:spcAft>
          <a:spcPct val="0"/>
        </a:spcAft>
        <a:defRPr sz="3200">
          <a:solidFill>
            <a:srgbClr val="0079C1"/>
          </a:solidFill>
          <a:latin typeface="Arial" panose="020B0604020202020204" pitchFamily="34" charset="0"/>
          <a:ea typeface="MS PGothic" panose="020B0600070205080204" pitchFamily="34" charset="-128"/>
        </a:defRPr>
      </a:lvl5pPr>
      <a:lvl6pPr marL="457200" algn="ctr" defTabSz="457200" rtl="0" fontAlgn="base">
        <a:spcBef>
          <a:spcPct val="0"/>
        </a:spcBef>
        <a:spcAft>
          <a:spcPct val="0"/>
        </a:spcAft>
        <a:defRPr sz="3200">
          <a:solidFill>
            <a:srgbClr val="0079C1"/>
          </a:solidFill>
          <a:latin typeface="Arial" panose="020B0604020202020204" pitchFamily="34" charset="0"/>
          <a:ea typeface="MS PGothic" panose="020B0600070205080204" pitchFamily="34" charset="-128"/>
        </a:defRPr>
      </a:lvl6pPr>
      <a:lvl7pPr marL="914400" algn="ctr" defTabSz="457200" rtl="0" fontAlgn="base">
        <a:spcBef>
          <a:spcPct val="0"/>
        </a:spcBef>
        <a:spcAft>
          <a:spcPct val="0"/>
        </a:spcAft>
        <a:defRPr sz="3200">
          <a:solidFill>
            <a:srgbClr val="0079C1"/>
          </a:solidFill>
          <a:latin typeface="Arial" panose="020B0604020202020204" pitchFamily="34" charset="0"/>
          <a:ea typeface="MS PGothic" panose="020B0600070205080204" pitchFamily="34" charset="-128"/>
        </a:defRPr>
      </a:lvl7pPr>
      <a:lvl8pPr marL="1371600" algn="ctr" defTabSz="457200" rtl="0" fontAlgn="base">
        <a:spcBef>
          <a:spcPct val="0"/>
        </a:spcBef>
        <a:spcAft>
          <a:spcPct val="0"/>
        </a:spcAft>
        <a:defRPr sz="3200">
          <a:solidFill>
            <a:srgbClr val="0079C1"/>
          </a:solidFill>
          <a:latin typeface="Arial" panose="020B0604020202020204" pitchFamily="34" charset="0"/>
          <a:ea typeface="MS PGothic" panose="020B0600070205080204" pitchFamily="34" charset="-128"/>
        </a:defRPr>
      </a:lvl8pPr>
      <a:lvl9pPr marL="1828800" algn="ctr" defTabSz="457200" rtl="0" fontAlgn="base">
        <a:spcBef>
          <a:spcPct val="0"/>
        </a:spcBef>
        <a:spcAft>
          <a:spcPct val="0"/>
        </a:spcAft>
        <a:defRPr sz="3200">
          <a:solidFill>
            <a:srgbClr val="0079C1"/>
          </a:solidFill>
          <a:latin typeface="Arial" panose="020B0604020202020204" pitchFamily="34" charset="0"/>
          <a:ea typeface="MS PGothic" panose="020B0600070205080204" pitchFamily="34" charset="-128"/>
        </a:defRPr>
      </a:lvl9pPr>
    </p:titleStyle>
    <p:bodyStyle>
      <a:lvl1pPr marL="342900" indent="-342900" algn="l" defTabSz="457200" rtl="0" fontAlgn="base">
        <a:spcBef>
          <a:spcPct val="20000"/>
        </a:spcBef>
        <a:spcAft>
          <a:spcPct val="0"/>
        </a:spcAft>
        <a:buClr>
          <a:srgbClr val="0079C1"/>
        </a:buClr>
        <a:buFont typeface="Arial" panose="020B0604020202020204" pitchFamily="34" charset="0"/>
        <a:buChar char="•"/>
        <a:defRPr sz="3200" kern="1200">
          <a:solidFill>
            <a:schemeClr val="tx1"/>
          </a:solidFill>
          <a:latin typeface="Arial"/>
          <a:ea typeface="MS PGothic" panose="020B0600070205080204" pitchFamily="34" charset="-128"/>
          <a:cs typeface="+mn-cs"/>
        </a:defRPr>
      </a:lvl1pPr>
      <a:lvl2pPr marL="742950" indent="-285750" algn="l" defTabSz="457200" rtl="0" fontAlgn="base">
        <a:spcBef>
          <a:spcPct val="20000"/>
        </a:spcBef>
        <a:spcAft>
          <a:spcPct val="0"/>
        </a:spcAft>
        <a:buClr>
          <a:srgbClr val="0079C1"/>
        </a:buClr>
        <a:buFont typeface="Arial" panose="020B0604020202020204" pitchFamily="34" charset="0"/>
        <a:buChar char="–"/>
        <a:defRPr sz="2800" kern="1200">
          <a:solidFill>
            <a:schemeClr val="tx1"/>
          </a:solidFill>
          <a:latin typeface="Arial"/>
          <a:ea typeface="MS PGothic" panose="020B0600070205080204" pitchFamily="34" charset="-128"/>
          <a:cs typeface="+mn-cs"/>
        </a:defRPr>
      </a:lvl2pPr>
      <a:lvl3pPr marL="1143000" indent="-228600" algn="l" defTabSz="457200" rtl="0" fontAlgn="base">
        <a:spcBef>
          <a:spcPct val="20000"/>
        </a:spcBef>
        <a:spcAft>
          <a:spcPct val="0"/>
        </a:spcAft>
        <a:buClr>
          <a:srgbClr val="0079C1"/>
        </a:buClr>
        <a:buFont typeface="Arial" panose="020B0604020202020204" pitchFamily="34" charset="0"/>
        <a:buChar char="•"/>
        <a:defRPr sz="2400" kern="1200">
          <a:solidFill>
            <a:schemeClr val="tx1"/>
          </a:solidFill>
          <a:latin typeface="Arial"/>
          <a:ea typeface="MS PGothic" panose="020B0600070205080204" pitchFamily="34" charset="-128"/>
          <a:cs typeface="+mn-cs"/>
        </a:defRPr>
      </a:lvl3pPr>
      <a:lvl4pPr marL="1600200" indent="-228600" algn="l" defTabSz="457200" rtl="0" fontAlgn="base">
        <a:spcBef>
          <a:spcPct val="20000"/>
        </a:spcBef>
        <a:spcAft>
          <a:spcPct val="0"/>
        </a:spcAft>
        <a:buClr>
          <a:srgbClr val="0079C1"/>
        </a:buClr>
        <a:buFont typeface="Arial" panose="020B0604020202020204" pitchFamily="34" charset="0"/>
        <a:buChar char="–"/>
        <a:defRPr sz="2000" kern="1200">
          <a:solidFill>
            <a:schemeClr val="tx1"/>
          </a:solidFill>
          <a:latin typeface="Arial"/>
          <a:ea typeface="MS PGothic" panose="020B0600070205080204" pitchFamily="34" charset="-128"/>
          <a:cs typeface="+mn-cs"/>
        </a:defRPr>
      </a:lvl4pPr>
      <a:lvl5pPr marL="2057400" indent="-228600" algn="l" defTabSz="457200" rtl="0" fontAlgn="base">
        <a:spcBef>
          <a:spcPct val="20000"/>
        </a:spcBef>
        <a:spcAft>
          <a:spcPct val="0"/>
        </a:spcAft>
        <a:buClr>
          <a:srgbClr val="0079C1"/>
        </a:buClr>
        <a:buFont typeface="Arial" panose="020B0604020202020204" pitchFamily="34" charset="0"/>
        <a:buChar char="»"/>
        <a:defRPr sz="2000" kern="1200">
          <a:solidFill>
            <a:schemeClr val="tx1"/>
          </a:solidFill>
          <a:latin typeface="Arial"/>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CE06804F-5152-4FAA-893A-A8F13D0F4424}" type="slidenum">
              <a:rPr lang="en-US" altLang="en-US" smtClean="0"/>
              <a:pPr/>
              <a:t>1</a:t>
            </a:fld>
            <a:endParaRPr lang="en-US" altLang="en-US"/>
          </a:p>
        </p:txBody>
      </p:sp>
      <p:sp>
        <p:nvSpPr>
          <p:cNvPr id="5" name="Rectangle 4"/>
          <p:cNvSpPr/>
          <p:nvPr/>
        </p:nvSpPr>
        <p:spPr>
          <a:xfrm>
            <a:off x="2772229" y="4686520"/>
            <a:ext cx="6008914" cy="230832"/>
          </a:xfrm>
          <a:prstGeom prst="rect">
            <a:avLst/>
          </a:prstGeom>
        </p:spPr>
        <p:txBody>
          <a:bodyPr wrap="square">
            <a:spAutoFit/>
          </a:bodyPr>
          <a:lstStyle/>
          <a:p>
            <a:r>
              <a:rPr lang="en-US" sz="900" dirty="0" smtClean="0"/>
              <a:t>SOURCE: NMDP/Be The Match &amp; ASBMT Recommended Timing for Transplant Consultation.</a:t>
            </a:r>
            <a:endParaRPr lang="en-US" sz="900" dirty="0"/>
          </a:p>
        </p:txBody>
      </p:sp>
      <p:sp>
        <p:nvSpPr>
          <p:cNvPr id="6" name="Title 1"/>
          <p:cNvSpPr>
            <a:spLocks noGrp="1"/>
          </p:cNvSpPr>
          <p:nvPr>
            <p:ph type="title"/>
          </p:nvPr>
        </p:nvSpPr>
        <p:spPr>
          <a:xfrm>
            <a:off x="457200" y="206375"/>
            <a:ext cx="8229600" cy="857250"/>
          </a:xfrm>
        </p:spPr>
        <p:txBody>
          <a:bodyPr/>
          <a:lstStyle/>
          <a:p>
            <a:r>
              <a:rPr lang="en-US" dirty="0" smtClean="0">
                <a:solidFill>
                  <a:srgbClr val="0070C0"/>
                </a:solidFill>
                <a:cs typeface="Arial" charset="0"/>
              </a:rPr>
              <a:t>Timing for HCT Consultation</a:t>
            </a:r>
            <a:endParaRPr lang="en-US" dirty="0">
              <a:solidFill>
                <a:srgbClr val="0070C0"/>
              </a:solidFill>
            </a:endParaRPr>
          </a:p>
        </p:txBody>
      </p:sp>
      <p:sp>
        <p:nvSpPr>
          <p:cNvPr id="7" name="Rectangle 3"/>
          <p:cNvSpPr>
            <a:spLocks noGrp="1" noChangeArrowheads="1"/>
          </p:cNvSpPr>
          <p:nvPr>
            <p:ph idx="1"/>
          </p:nvPr>
        </p:nvSpPr>
        <p:spPr>
          <a:xfrm>
            <a:off x="641675" y="1067708"/>
            <a:ext cx="7459980" cy="3270383"/>
          </a:xfrm>
        </p:spPr>
        <p:txBody>
          <a:bodyPr/>
          <a:lstStyle/>
          <a:p>
            <a:pPr marL="0" indent="0">
              <a:buNone/>
            </a:pPr>
            <a:r>
              <a:rPr lang="en-US" sz="2000" b="1" dirty="0"/>
              <a:t>Other M</a:t>
            </a:r>
            <a:r>
              <a:rPr lang="en-US" sz="2000" b="1" dirty="0" smtClean="0"/>
              <a:t>alignant Diseases</a:t>
            </a:r>
          </a:p>
          <a:p>
            <a:pPr marL="0" indent="0">
              <a:buNone/>
            </a:pPr>
            <a:r>
              <a:rPr lang="en-US" sz="1800" b="1" dirty="0" smtClean="0"/>
              <a:t>Germ Cell </a:t>
            </a:r>
            <a:r>
              <a:rPr lang="en-US" sz="1800" b="1" dirty="0"/>
              <a:t>T</a:t>
            </a:r>
            <a:r>
              <a:rPr lang="en-US" sz="1800" b="1" dirty="0" smtClean="0"/>
              <a:t>umors</a:t>
            </a:r>
            <a:endParaRPr lang="en-US" sz="1800" b="1" dirty="0"/>
          </a:p>
          <a:p>
            <a:pPr>
              <a:spcBef>
                <a:spcPts val="0"/>
              </a:spcBef>
              <a:buClrTx/>
            </a:pPr>
            <a:r>
              <a:rPr lang="en-US" sz="1400" dirty="0"/>
              <a:t>Poor initial response</a:t>
            </a:r>
          </a:p>
          <a:p>
            <a:pPr>
              <a:spcBef>
                <a:spcPts val="0"/>
              </a:spcBef>
              <a:buClrTx/>
            </a:pPr>
            <a:r>
              <a:rPr lang="en-US" sz="1400" dirty="0"/>
              <a:t>Short initial remission</a:t>
            </a:r>
          </a:p>
          <a:p>
            <a:pPr marL="0" indent="0">
              <a:buNone/>
            </a:pPr>
            <a:r>
              <a:rPr lang="en-US" sz="1800" b="1" dirty="0" smtClean="0"/>
              <a:t>Neuroblastoma</a:t>
            </a:r>
            <a:endParaRPr lang="en-US" sz="1800" b="1" dirty="0"/>
          </a:p>
          <a:p>
            <a:pPr>
              <a:spcBef>
                <a:spcPts val="0"/>
              </a:spcBef>
              <a:buClrTx/>
            </a:pPr>
            <a:r>
              <a:rPr lang="en-US" sz="1400" dirty="0"/>
              <a:t>INSS stage 2 or 3 at </a:t>
            </a:r>
            <a:r>
              <a:rPr lang="en-US" sz="1400" dirty="0" smtClean="0"/>
              <a:t>diagnosis</a:t>
            </a:r>
          </a:p>
          <a:p>
            <a:pPr lvl="1">
              <a:spcBef>
                <a:spcPts val="0"/>
              </a:spcBef>
              <a:buClrTx/>
            </a:pPr>
            <a:r>
              <a:rPr lang="en-US" sz="1400" i="1" dirty="0" smtClean="0"/>
              <a:t>MYCN</a:t>
            </a:r>
            <a:r>
              <a:rPr lang="en-US" sz="1400" dirty="0" smtClean="0"/>
              <a:t> </a:t>
            </a:r>
            <a:r>
              <a:rPr lang="en-US" sz="1400" dirty="0"/>
              <a:t>amplification (&gt;4x above reference)</a:t>
            </a:r>
          </a:p>
          <a:p>
            <a:pPr>
              <a:spcBef>
                <a:spcPts val="0"/>
              </a:spcBef>
              <a:buClrTx/>
            </a:pPr>
            <a:r>
              <a:rPr lang="en-US" sz="1400" dirty="0"/>
              <a:t> INSS stage 4 at </a:t>
            </a:r>
            <a:r>
              <a:rPr lang="en-US" sz="1400" dirty="0" smtClean="0"/>
              <a:t>diagnosis</a:t>
            </a:r>
          </a:p>
          <a:p>
            <a:pPr lvl="1">
              <a:spcBef>
                <a:spcPts val="0"/>
              </a:spcBef>
              <a:buClrTx/>
            </a:pPr>
            <a:r>
              <a:rPr lang="en-US" sz="1400" i="1" dirty="0" smtClean="0"/>
              <a:t>MYCN</a:t>
            </a:r>
            <a:r>
              <a:rPr lang="en-US" sz="1400" dirty="0" smtClean="0"/>
              <a:t> </a:t>
            </a:r>
            <a:r>
              <a:rPr lang="en-US" sz="1400" dirty="0"/>
              <a:t>amplification (&gt;4x above reference)</a:t>
            </a:r>
          </a:p>
          <a:p>
            <a:pPr lvl="1">
              <a:spcBef>
                <a:spcPts val="0"/>
              </a:spcBef>
              <a:buClrTx/>
            </a:pPr>
            <a:r>
              <a:rPr lang="en-US" sz="1400" dirty="0" smtClean="0"/>
              <a:t>Age </a:t>
            </a:r>
            <a:r>
              <a:rPr lang="en-US" sz="1400" dirty="0"/>
              <a:t>&gt;18 months at diagnosis</a:t>
            </a:r>
          </a:p>
          <a:p>
            <a:pPr lvl="1">
              <a:spcBef>
                <a:spcPts val="0"/>
              </a:spcBef>
              <a:buClrTx/>
            </a:pPr>
            <a:r>
              <a:rPr lang="en-US" sz="1400" dirty="0" smtClean="0"/>
              <a:t>Age </a:t>
            </a:r>
            <a:r>
              <a:rPr lang="en-US" sz="1400" dirty="0"/>
              <a:t>12-18 months with unfavorable characteristics</a:t>
            </a:r>
          </a:p>
          <a:p>
            <a:pPr>
              <a:spcBef>
                <a:spcPts val="0"/>
              </a:spcBef>
              <a:buClrTx/>
            </a:pPr>
            <a:r>
              <a:rPr lang="en-US" sz="1400" dirty="0"/>
              <a:t>Metastatic disease at diagnosis</a:t>
            </a:r>
          </a:p>
          <a:p>
            <a:pPr>
              <a:spcBef>
                <a:spcPts val="0"/>
              </a:spcBef>
              <a:buClrTx/>
            </a:pPr>
            <a:r>
              <a:rPr lang="en-US" sz="1400" dirty="0" smtClean="0"/>
              <a:t>Progressive </a:t>
            </a:r>
            <a:r>
              <a:rPr lang="en-US" sz="1400" dirty="0"/>
              <a:t>disease while on therapy or relapsed disease</a:t>
            </a:r>
          </a:p>
        </p:txBody>
      </p:sp>
    </p:spTree>
    <p:extLst>
      <p:ext uri="{BB962C8B-B14F-4D97-AF65-F5344CB8AC3E}">
        <p14:creationId xmlns:p14="http://schemas.microsoft.com/office/powerpoint/2010/main" val="1962173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CE06804F-5152-4FAA-893A-A8F13D0F4424}" type="slidenum">
              <a:rPr lang="en-US" altLang="en-US" smtClean="0"/>
              <a:pPr/>
              <a:t>2</a:t>
            </a:fld>
            <a:endParaRPr lang="en-US" altLang="en-US"/>
          </a:p>
        </p:txBody>
      </p:sp>
      <p:sp>
        <p:nvSpPr>
          <p:cNvPr id="5" name="Rectangle 4"/>
          <p:cNvSpPr/>
          <p:nvPr/>
        </p:nvSpPr>
        <p:spPr>
          <a:xfrm>
            <a:off x="2772229" y="4686520"/>
            <a:ext cx="6008914" cy="230832"/>
          </a:xfrm>
          <a:prstGeom prst="rect">
            <a:avLst/>
          </a:prstGeom>
        </p:spPr>
        <p:txBody>
          <a:bodyPr wrap="square">
            <a:spAutoFit/>
          </a:bodyPr>
          <a:lstStyle/>
          <a:p>
            <a:r>
              <a:rPr lang="en-US" sz="900" dirty="0" smtClean="0"/>
              <a:t>SOURCE: NMDP/Be The Match &amp; ASBMT Recommended Timing for Transplant Consultation.</a:t>
            </a:r>
            <a:endParaRPr lang="en-US" sz="900" dirty="0"/>
          </a:p>
        </p:txBody>
      </p:sp>
      <p:sp>
        <p:nvSpPr>
          <p:cNvPr id="6" name="Title 1"/>
          <p:cNvSpPr>
            <a:spLocks noGrp="1"/>
          </p:cNvSpPr>
          <p:nvPr>
            <p:ph type="title"/>
          </p:nvPr>
        </p:nvSpPr>
        <p:spPr>
          <a:xfrm>
            <a:off x="457200" y="206375"/>
            <a:ext cx="8229600" cy="857250"/>
          </a:xfrm>
        </p:spPr>
        <p:txBody>
          <a:bodyPr/>
          <a:lstStyle/>
          <a:p>
            <a:r>
              <a:rPr lang="en-US" dirty="0" smtClean="0">
                <a:solidFill>
                  <a:srgbClr val="0070C0"/>
                </a:solidFill>
                <a:cs typeface="Arial" charset="0"/>
              </a:rPr>
              <a:t>Timing for HCT Consultation</a:t>
            </a:r>
            <a:endParaRPr lang="en-US" dirty="0">
              <a:solidFill>
                <a:srgbClr val="0070C0"/>
              </a:solidFill>
            </a:endParaRPr>
          </a:p>
        </p:txBody>
      </p:sp>
      <p:sp>
        <p:nvSpPr>
          <p:cNvPr id="7" name="Rectangle 3"/>
          <p:cNvSpPr>
            <a:spLocks noGrp="1" noChangeArrowheads="1"/>
          </p:cNvSpPr>
          <p:nvPr>
            <p:ph idx="1"/>
          </p:nvPr>
        </p:nvSpPr>
        <p:spPr>
          <a:xfrm>
            <a:off x="641682" y="1067703"/>
            <a:ext cx="7459980" cy="2519015"/>
          </a:xfrm>
        </p:spPr>
        <p:txBody>
          <a:bodyPr/>
          <a:lstStyle/>
          <a:p>
            <a:pPr marL="0" indent="0">
              <a:buNone/>
            </a:pPr>
            <a:r>
              <a:rPr lang="en-US" sz="2000" b="1" dirty="0"/>
              <a:t>Other M</a:t>
            </a:r>
            <a:r>
              <a:rPr lang="en-US" sz="2000" b="1" dirty="0" smtClean="0"/>
              <a:t>alignant Diseases - continued</a:t>
            </a:r>
          </a:p>
          <a:p>
            <a:pPr marL="0" indent="0">
              <a:buNone/>
            </a:pPr>
            <a:r>
              <a:rPr lang="en-US" sz="1600" b="1" dirty="0" smtClean="0"/>
              <a:t>Ewing </a:t>
            </a:r>
            <a:r>
              <a:rPr lang="en-US" sz="1600" b="1" dirty="0"/>
              <a:t>Family of </a:t>
            </a:r>
            <a:r>
              <a:rPr lang="en-US" sz="1600" b="1" dirty="0" smtClean="0"/>
              <a:t>Tumors</a:t>
            </a:r>
            <a:endParaRPr lang="en-US" sz="1800" b="1" dirty="0"/>
          </a:p>
          <a:p>
            <a:pPr>
              <a:buClrTx/>
            </a:pPr>
            <a:r>
              <a:rPr lang="en-US" sz="1400" dirty="0" smtClean="0"/>
              <a:t>Metastatic </a:t>
            </a:r>
            <a:r>
              <a:rPr lang="en-US" sz="1400" dirty="0"/>
              <a:t>disease at </a:t>
            </a:r>
            <a:r>
              <a:rPr lang="en-US" sz="1400" dirty="0" smtClean="0"/>
              <a:t>diagnosis</a:t>
            </a:r>
            <a:endParaRPr lang="en-US" sz="1400" dirty="0"/>
          </a:p>
          <a:p>
            <a:pPr>
              <a:buClrTx/>
            </a:pPr>
            <a:r>
              <a:rPr lang="en-US" sz="1400" dirty="0" smtClean="0"/>
              <a:t>First relapse or CR2</a:t>
            </a:r>
            <a:endParaRPr lang="en-US" sz="1400" dirty="0"/>
          </a:p>
          <a:p>
            <a:pPr marL="0" indent="0">
              <a:buNone/>
            </a:pPr>
            <a:r>
              <a:rPr lang="en-US" sz="1600" b="1" dirty="0" err="1" smtClean="0"/>
              <a:t>Medulloblastoma</a:t>
            </a:r>
            <a:endParaRPr lang="en-US" sz="1600" b="1" dirty="0"/>
          </a:p>
          <a:p>
            <a:pPr>
              <a:buClrTx/>
            </a:pPr>
            <a:r>
              <a:rPr lang="en-US" sz="1400" dirty="0"/>
              <a:t>F</a:t>
            </a:r>
            <a:r>
              <a:rPr lang="en-US" sz="1400" dirty="0" smtClean="0"/>
              <a:t>irst relapse or CR2</a:t>
            </a:r>
            <a:endParaRPr lang="en-US" sz="1400" dirty="0"/>
          </a:p>
        </p:txBody>
      </p:sp>
    </p:spTree>
    <p:extLst>
      <p:ext uri="{BB962C8B-B14F-4D97-AF65-F5344CB8AC3E}">
        <p14:creationId xmlns:p14="http://schemas.microsoft.com/office/powerpoint/2010/main" val="99128156"/>
      </p:ext>
    </p:extLst>
  </p:cSld>
  <p:clrMapOvr>
    <a:masterClrMapping/>
  </p:clrMapOvr>
  <p:timing>
    <p:tnLst>
      <p:par>
        <p:cTn id="1" dur="indefinite" restart="never" nodeType="tmRoot"/>
      </p:par>
    </p:tnLst>
  </p:timing>
</p:sld>
</file>

<file path=ppt/theme/theme1.xml><?xml version="1.0" encoding="utf-8"?>
<a:theme xmlns:a="http://schemas.openxmlformats.org/drawingml/2006/main" name="2015_DualBrand_BeTheMatch_PowerPointTemplate">
  <a:themeElements>
    <a:clrScheme name="Be The Match Theme (Final)">
      <a:dk1>
        <a:sysClr val="windowText" lastClr="000000"/>
      </a:dk1>
      <a:lt1>
        <a:sysClr val="window" lastClr="FFFFFF"/>
      </a:lt1>
      <a:dk2>
        <a:srgbClr val="0079C1"/>
      </a:dk2>
      <a:lt2>
        <a:srgbClr val="FFFFFF"/>
      </a:lt2>
      <a:accent1>
        <a:srgbClr val="BDCC2A"/>
      </a:accent1>
      <a:accent2>
        <a:srgbClr val="0079C1"/>
      </a:accent2>
      <a:accent3>
        <a:srgbClr val="009CA7"/>
      </a:accent3>
      <a:accent4>
        <a:srgbClr val="F8981D"/>
      </a:accent4>
      <a:accent5>
        <a:srgbClr val="95358C"/>
      </a:accent5>
      <a:accent6>
        <a:srgbClr val="EEB211"/>
      </a:accent6>
      <a:hlink>
        <a:srgbClr val="0000FF"/>
      </a:hlink>
      <a:folHlink>
        <a:srgbClr val="87DAD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2015_DualBrand_BeTheMatch_PowerPointTemplate.potx</Template>
  <TotalTime>8259</TotalTime>
  <Words>552</Words>
  <Application>Microsoft Office PowerPoint</Application>
  <PresentationFormat>On-screen Show (16:9)</PresentationFormat>
  <Paragraphs>43</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MS PGothic</vt:lpstr>
      <vt:lpstr>Arial</vt:lpstr>
      <vt:lpstr>Calibri</vt:lpstr>
      <vt:lpstr>2015_DualBrand_BeTheMatch_PowerPointTemplate</vt:lpstr>
      <vt:lpstr>Timing for HCT Consultation</vt:lpstr>
      <vt:lpstr>Timing for HCT Consultation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Kristin Boehm</dc:creator>
  <cp:lastModifiedBy>Ellyce Hayes</cp:lastModifiedBy>
  <cp:revision>109</cp:revision>
  <cp:lastPrinted>2017-11-02T20:45:12Z</cp:lastPrinted>
  <dcterms:created xsi:type="dcterms:W3CDTF">2015-11-17T17:13:55Z</dcterms:created>
  <dcterms:modified xsi:type="dcterms:W3CDTF">2018-12-18T22:32:25Z</dcterms:modified>
</cp:coreProperties>
</file>