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8A"/>
    <a:srgbClr val="B6BF00"/>
    <a:srgbClr val="0079C1"/>
    <a:srgbClr val="0073AE"/>
    <a:srgbClr val="0F4DB3"/>
    <a:srgbClr val="00679A"/>
    <a:srgbClr val="005293"/>
    <a:srgbClr val="07367B"/>
    <a:srgbClr val="024E8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4155" autoAdjust="0"/>
  </p:normalViewPr>
  <p:slideViewPr>
    <p:cSldViewPr>
      <p:cViewPr varScale="1">
        <p:scale>
          <a:sx n="109" d="100"/>
          <a:sy n="109" d="100"/>
        </p:scale>
        <p:origin x="-10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mdp.org\dfs\deptshare\MC\Medical%20Marketing\Transplant%20Center\Communications\Match%20Liklihood%20Article%20-%20NEJM\Table_1_bar_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stacked"/>
        <c:ser>
          <c:idx val="0"/>
          <c:order val="0"/>
          <c:tx>
            <c:strRef>
              <c:f>'Adult donor'!$B$1</c:f>
              <c:strCache>
                <c:ptCount val="1"/>
                <c:pt idx="0">
                  <c:v>8/8 HLA match</c:v>
                </c:pt>
              </c:strCache>
            </c:strRef>
          </c:tx>
          <c:spPr>
            <a:solidFill>
              <a:srgbClr val="0073AE"/>
            </a:solidFill>
          </c:spPr>
          <c:dLbls>
            <c:delete val="1"/>
          </c:dLbls>
          <c:cat>
            <c:strRef>
              <c:f>'Adult donor'!$A$2:$A$22</c:f>
              <c:strCache>
                <c:ptCount val="21"/>
                <c:pt idx="0">
                  <c:v>White European</c:v>
                </c:pt>
                <c:pt idx="1">
                  <c:v>Middle Eastern/N. African </c:v>
                </c:pt>
                <c:pt idx="2">
                  <c:v>African American</c:v>
                </c:pt>
                <c:pt idx="3">
                  <c:v>African</c:v>
                </c:pt>
                <c:pt idx="4">
                  <c:v>Black South/Central American</c:v>
                </c:pt>
                <c:pt idx="5">
                  <c:v>Black Caribbean</c:v>
                </c:pt>
                <c:pt idx="6">
                  <c:v>Chinese</c:v>
                </c:pt>
                <c:pt idx="7">
                  <c:v>Korean</c:v>
                </c:pt>
                <c:pt idx="8">
                  <c:v>South Asian</c:v>
                </c:pt>
                <c:pt idx="9">
                  <c:v>Japanese</c:v>
                </c:pt>
                <c:pt idx="10">
                  <c:v>Filipino</c:v>
                </c:pt>
                <c:pt idx="11">
                  <c:v>Southeast Asian</c:v>
                </c:pt>
                <c:pt idx="12">
                  <c:v>Vietnamese</c:v>
                </c:pt>
                <c:pt idx="13">
                  <c:v>Hawaiian/Pacific Islander</c:v>
                </c:pt>
                <c:pt idx="14">
                  <c:v>Mexican</c:v>
                </c:pt>
                <c:pt idx="15">
                  <c:v>Hispanic South/Central American</c:v>
                </c:pt>
                <c:pt idx="16">
                  <c:v>Hispanic Caribbean</c:v>
                </c:pt>
                <c:pt idx="17">
                  <c:v>Native North American</c:v>
                </c:pt>
                <c:pt idx="18">
                  <c:v>Native South/Central American</c:v>
                </c:pt>
                <c:pt idx="19">
                  <c:v>Native Caribbean</c:v>
                </c:pt>
                <c:pt idx="20">
                  <c:v>Native Alaskan</c:v>
                </c:pt>
              </c:strCache>
            </c:strRef>
          </c:cat>
          <c:val>
            <c:numRef>
              <c:f>'Adult donor'!$B$2:$B$22</c:f>
              <c:numCache>
                <c:formatCode>General</c:formatCode>
                <c:ptCount val="21"/>
                <c:pt idx="0">
                  <c:v>0.75000000000000022</c:v>
                </c:pt>
                <c:pt idx="1">
                  <c:v>0.46</c:v>
                </c:pt>
                <c:pt idx="2">
                  <c:v>0.19000000000000003</c:v>
                </c:pt>
                <c:pt idx="3">
                  <c:v>0.18000000000000005</c:v>
                </c:pt>
                <c:pt idx="4">
                  <c:v>0.16000000000000003</c:v>
                </c:pt>
                <c:pt idx="5">
                  <c:v>0.19000000000000003</c:v>
                </c:pt>
                <c:pt idx="6">
                  <c:v>0.41000000000000009</c:v>
                </c:pt>
                <c:pt idx="7">
                  <c:v>0.4</c:v>
                </c:pt>
                <c:pt idx="8">
                  <c:v>0.33000000000000013</c:v>
                </c:pt>
                <c:pt idx="9">
                  <c:v>0.37000000000000011</c:v>
                </c:pt>
                <c:pt idx="10">
                  <c:v>0.4</c:v>
                </c:pt>
                <c:pt idx="11">
                  <c:v>0.27</c:v>
                </c:pt>
                <c:pt idx="12">
                  <c:v>0.4200000000000001</c:v>
                </c:pt>
                <c:pt idx="13">
                  <c:v>0.27</c:v>
                </c:pt>
                <c:pt idx="14">
                  <c:v>0.37000000000000011</c:v>
                </c:pt>
                <c:pt idx="15">
                  <c:v>0.34000000000000008</c:v>
                </c:pt>
                <c:pt idx="16">
                  <c:v>0.4</c:v>
                </c:pt>
                <c:pt idx="17">
                  <c:v>0.52</c:v>
                </c:pt>
                <c:pt idx="18">
                  <c:v>0.4900000000000001</c:v>
                </c:pt>
                <c:pt idx="19">
                  <c:v>0.32000000000000012</c:v>
                </c:pt>
                <c:pt idx="20">
                  <c:v>0.3600000000000001</c:v>
                </c:pt>
              </c:numCache>
            </c:numRef>
          </c:val>
        </c:ser>
        <c:ser>
          <c:idx val="1"/>
          <c:order val="1"/>
          <c:tx>
            <c:strRef>
              <c:f>'Adult donor'!$C$1</c:f>
              <c:strCache>
                <c:ptCount val="1"/>
                <c:pt idx="0">
                  <c:v>≥7/8 HLA match</c:v>
                </c:pt>
              </c:strCache>
            </c:strRef>
          </c:tx>
          <c:spPr>
            <a:solidFill>
              <a:srgbClr val="B6BF00"/>
            </a:solidFill>
          </c:spPr>
          <c:dLbls>
            <c:delete val="1"/>
          </c:dLbls>
          <c:cat>
            <c:strRef>
              <c:f>'Adult donor'!$A$2:$A$22</c:f>
              <c:strCache>
                <c:ptCount val="21"/>
                <c:pt idx="0">
                  <c:v>White European</c:v>
                </c:pt>
                <c:pt idx="1">
                  <c:v>Middle Eastern/N. African </c:v>
                </c:pt>
                <c:pt idx="2">
                  <c:v>African American</c:v>
                </c:pt>
                <c:pt idx="3">
                  <c:v>African</c:v>
                </c:pt>
                <c:pt idx="4">
                  <c:v>Black South/Central American</c:v>
                </c:pt>
                <c:pt idx="5">
                  <c:v>Black Caribbean</c:v>
                </c:pt>
                <c:pt idx="6">
                  <c:v>Chinese</c:v>
                </c:pt>
                <c:pt idx="7">
                  <c:v>Korean</c:v>
                </c:pt>
                <c:pt idx="8">
                  <c:v>South Asian</c:v>
                </c:pt>
                <c:pt idx="9">
                  <c:v>Japanese</c:v>
                </c:pt>
                <c:pt idx="10">
                  <c:v>Filipino</c:v>
                </c:pt>
                <c:pt idx="11">
                  <c:v>Southeast Asian</c:v>
                </c:pt>
                <c:pt idx="12">
                  <c:v>Vietnamese</c:v>
                </c:pt>
                <c:pt idx="13">
                  <c:v>Hawaiian/Pacific Islander</c:v>
                </c:pt>
                <c:pt idx="14">
                  <c:v>Mexican</c:v>
                </c:pt>
                <c:pt idx="15">
                  <c:v>Hispanic South/Central American</c:v>
                </c:pt>
                <c:pt idx="16">
                  <c:v>Hispanic Caribbean</c:v>
                </c:pt>
                <c:pt idx="17">
                  <c:v>Native North American</c:v>
                </c:pt>
                <c:pt idx="18">
                  <c:v>Native South/Central American</c:v>
                </c:pt>
                <c:pt idx="19">
                  <c:v>Native Caribbean</c:v>
                </c:pt>
                <c:pt idx="20">
                  <c:v>Native Alaskan</c:v>
                </c:pt>
              </c:strCache>
            </c:strRef>
          </c:cat>
          <c:val>
            <c:numRef>
              <c:f>'Adult donor'!$C$2:$C$22</c:f>
              <c:numCache>
                <c:formatCode>General</c:formatCode>
                <c:ptCount val="21"/>
                <c:pt idx="0">
                  <c:v>0.22000000000000003</c:v>
                </c:pt>
                <c:pt idx="1">
                  <c:v>0.44000000000000006</c:v>
                </c:pt>
                <c:pt idx="2">
                  <c:v>0.56999999999999995</c:v>
                </c:pt>
                <c:pt idx="3">
                  <c:v>0.53</c:v>
                </c:pt>
                <c:pt idx="4">
                  <c:v>0.5</c:v>
                </c:pt>
                <c:pt idx="5">
                  <c:v>0.55000000000000004</c:v>
                </c:pt>
                <c:pt idx="6">
                  <c:v>0.47000000000000008</c:v>
                </c:pt>
                <c:pt idx="7">
                  <c:v>0.47000000000000008</c:v>
                </c:pt>
                <c:pt idx="8">
                  <c:v>0.51</c:v>
                </c:pt>
                <c:pt idx="9">
                  <c:v>0.5</c:v>
                </c:pt>
                <c:pt idx="10">
                  <c:v>0.4300000000000001</c:v>
                </c:pt>
                <c:pt idx="11">
                  <c:v>0.4900000000000001</c:v>
                </c:pt>
                <c:pt idx="12">
                  <c:v>0.4200000000000001</c:v>
                </c:pt>
                <c:pt idx="13">
                  <c:v>0.45</c:v>
                </c:pt>
                <c:pt idx="14">
                  <c:v>0.5</c:v>
                </c:pt>
                <c:pt idx="15">
                  <c:v>0.46</c:v>
                </c:pt>
                <c:pt idx="16">
                  <c:v>0.4300000000000001</c:v>
                </c:pt>
                <c:pt idx="17">
                  <c:v>0.39000000000000012</c:v>
                </c:pt>
                <c:pt idx="18">
                  <c:v>0.38000000000000012</c:v>
                </c:pt>
                <c:pt idx="19">
                  <c:v>0.45</c:v>
                </c:pt>
                <c:pt idx="20">
                  <c:v>0.47000000000000008</c:v>
                </c:pt>
              </c:numCache>
            </c:numRef>
          </c:val>
        </c:ser>
        <c:dLbls>
          <c:showVal val="1"/>
        </c:dLbls>
        <c:overlap val="100"/>
        <c:axId val="73986816"/>
        <c:axId val="73988736"/>
      </c:barChart>
      <c:catAx>
        <c:axId val="739868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50"/>
                </a:pPr>
                <a:r>
                  <a:rPr lang="en-US" sz="1200" dirty="0" smtClean="0">
                    <a:latin typeface="Verdana" pitchFamily="34" charset="0"/>
                  </a:rPr>
                  <a:t>Race</a:t>
                </a:r>
                <a:r>
                  <a:rPr lang="en-US" sz="1200" baseline="0" dirty="0" smtClean="0">
                    <a:latin typeface="Verdana" pitchFamily="34" charset="0"/>
                  </a:rPr>
                  <a:t> or </a:t>
                </a:r>
                <a:r>
                  <a:rPr lang="en-US" sz="1200" dirty="0" smtClean="0">
                    <a:latin typeface="Verdana" pitchFamily="34" charset="0"/>
                  </a:rPr>
                  <a:t>ethnic group of searching patient for hematopoietic cell transplantation</a:t>
                </a:r>
                <a:endParaRPr lang="en-US" sz="1200" dirty="0">
                  <a:latin typeface="Verdana" pitchFamily="34" charset="0"/>
                </a:endParaRPr>
              </a:p>
            </c:rich>
          </c:tx>
          <c:layout/>
        </c:title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73988736"/>
        <c:crosses val="autoZero"/>
        <c:auto val="1"/>
        <c:lblAlgn val="ctr"/>
        <c:lblOffset val="100"/>
      </c:catAx>
      <c:valAx>
        <c:axId val="73988736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 smtClean="0">
                    <a:latin typeface="Verdana" pitchFamily="34" charset="0"/>
                  </a:rPr>
                  <a:t>Match likelihood</a:t>
                </a:r>
                <a:endParaRPr lang="en-US" sz="1200" dirty="0">
                  <a:latin typeface="Verdana" pitchFamily="34" charset="0"/>
                </a:endParaRPr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>
                <a:latin typeface="Verdana" pitchFamily="34" charset="0"/>
              </a:defRPr>
            </a:pPr>
            <a:endParaRPr lang="en-US"/>
          </a:p>
        </c:txPr>
        <c:crossAx val="7398681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050"/>
          </a:pPr>
          <a:endParaRPr lang="en-US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D1D7B9-C389-474E-A95A-B7A54A9393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800E39A4-80B8-403D-842D-A5516DCA8F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Geneva" charset="0"/>
                <a:cs typeface="+mn-cs"/>
              </a:rPr>
              <a:t>Using human HLA data from the Be The Match Registry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Arial" charset="0"/>
                <a:ea typeface="Geneva" charset="0"/>
                <a:cs typeface="+mn-cs"/>
              </a:rPr>
              <a:t>®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Geneva" charset="0"/>
                <a:cs typeface="+mn-cs"/>
              </a:rPr>
              <a:t>, Gragert et al used extensive high-resolution, 4-locus haplotype frequencies to build population-based genetic models for 21 U.S. racial and ethnic groups.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Arial" charset="0"/>
              <a:ea typeface="Geneva" charset="0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Arial" charset="0"/>
                <a:ea typeface="Geneva" charset="0"/>
                <a:cs typeface="+mn-cs"/>
              </a:rPr>
              <a:t>Suitable match likelihood for adult donor: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Geneva" charset="0"/>
                <a:cs typeface="+mn-cs"/>
              </a:rPr>
              <a:t> 66 percent to 97 percent will have a suitably matched (7 of 8 or better) and available adult donor, with the highest rates for White European and the lowest in Black South or Central American. Other groups of Black or African American have a higher rate.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Arial" charset="0"/>
              <a:ea typeface="Geneva" charset="0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Geneva" charset="0"/>
                <a:cs typeface="+mn-cs"/>
              </a:rPr>
              <a:t>The study was led by Bioinformatics scientists at the National Marrow Donor Program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Arial" charset="0"/>
                <a:ea typeface="Geneva" charset="0"/>
                <a:cs typeface="+mn-cs"/>
              </a:rPr>
              <a:t>®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Geneva" charset="0"/>
                <a:cs typeface="+mn-cs"/>
              </a:rPr>
              <a:t> (NMDP)/Be The Match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Arial" charset="0"/>
                <a:ea typeface="Geneva" charset="0"/>
                <a:cs typeface="+mn-cs"/>
              </a:rPr>
              <a:t>®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Geneva" charset="0"/>
                <a:cs typeface="+mn-cs"/>
              </a:rPr>
              <a:t>, through our research program CIBMTR (Center for International Blood and Marrow Transplant Research).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E39A4-80B8-403D-842D-A5516DCA8F6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6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12700">
            <a:solidFill>
              <a:srgbClr val="B6B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" name="Line 6"/>
          <p:cNvSpPr>
            <a:spLocks noChangeShapeType="1"/>
          </p:cNvSpPr>
          <p:nvPr/>
        </p:nvSpPr>
        <p:spPr bwMode="auto">
          <a:xfrm>
            <a:off x="2743200" y="6324600"/>
            <a:ext cx="6400800" cy="0"/>
          </a:xfrm>
          <a:prstGeom prst="line">
            <a:avLst/>
          </a:prstGeom>
          <a:noFill/>
          <a:ln w="12700">
            <a:solidFill>
              <a:srgbClr val="B6B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8" name="Picture 15" descr="NMDP-BTM Dual Brand logo RG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075" y="6019800"/>
            <a:ext cx="22447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Arial" pitchFamily="34" charset="0"/>
          <a:ea typeface="Geneva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Arial" charset="0"/>
          <a:ea typeface="Geneva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Arial" charset="0"/>
          <a:ea typeface="Geneva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Arial" charset="0"/>
          <a:ea typeface="Geneva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Arial" charset="0"/>
          <a:ea typeface="Geneva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Arial" pitchFamily="34" charset="0"/>
          <a:ea typeface="Geneva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4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»"/>
        <a:defRPr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52400" y="1219200"/>
          <a:ext cx="8839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" y="235059"/>
            <a:ext cx="9067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dirty="0" smtClean="0">
                <a:solidFill>
                  <a:srgbClr val="0079C1"/>
                </a:solidFill>
              </a:rPr>
              <a:t>Likelihood of finding matched unrelated adult donor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79C1"/>
                </a:solidFill>
              </a:rPr>
              <a:t>Range 66-97%: </a:t>
            </a:r>
            <a:r>
              <a:rPr lang="en-US" i="1" dirty="0" smtClean="0">
                <a:solidFill>
                  <a:srgbClr val="0079C1"/>
                </a:solidFill>
              </a:rPr>
              <a:t>Available suitable match, by race/ethnic group, Be The Match Registry</a:t>
            </a:r>
            <a:r>
              <a:rPr lang="en-US" i="1" baseline="30000" dirty="0" smtClean="0">
                <a:solidFill>
                  <a:srgbClr val="0079C1"/>
                </a:solidFill>
              </a:rPr>
              <a:t>®</a:t>
            </a:r>
            <a:endParaRPr lang="en-US" i="1" baseline="30000" dirty="0">
              <a:solidFill>
                <a:srgbClr val="0079C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65163" y="63246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9C1"/>
                </a:solidFill>
              </a:rPr>
              <a:t>Gragert L, et al. N </a:t>
            </a:r>
            <a:r>
              <a:rPr lang="en-US" sz="1400" dirty="0" err="1" smtClean="0">
                <a:solidFill>
                  <a:srgbClr val="0079C1"/>
                </a:solidFill>
              </a:rPr>
              <a:t>Engl</a:t>
            </a:r>
            <a:r>
              <a:rPr lang="en-US" sz="1400" dirty="0" smtClean="0">
                <a:solidFill>
                  <a:srgbClr val="0079C1"/>
                </a:solidFill>
              </a:rPr>
              <a:t> J Med. 2014; 371(4): 339-348.</a:t>
            </a:r>
            <a:endParaRPr lang="en-US" sz="1400" dirty="0">
              <a:solidFill>
                <a:srgbClr val="0079C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9 Co-branded PowerPoint White Bkgrd Design Template">
  <a:themeElements>
    <a:clrScheme name="">
      <a:dk1>
        <a:srgbClr val="000000"/>
      </a:dk1>
      <a:lt1>
        <a:srgbClr val="FFFFFF"/>
      </a:lt1>
      <a:dk2>
        <a:srgbClr val="005293"/>
      </a:dk2>
      <a:lt2>
        <a:srgbClr val="010491"/>
      </a:lt2>
      <a:accent1>
        <a:srgbClr val="B6BF00"/>
      </a:accent1>
      <a:accent2>
        <a:srgbClr val="000099"/>
      </a:accent2>
      <a:accent3>
        <a:srgbClr val="FFFFFF"/>
      </a:accent3>
      <a:accent4>
        <a:srgbClr val="000000"/>
      </a:accent4>
      <a:accent5>
        <a:srgbClr val="D7DCAA"/>
      </a:accent5>
      <a:accent6>
        <a:srgbClr val="00008A"/>
      </a:accent6>
      <a:hlink>
        <a:srgbClr val="005293"/>
      </a:hlink>
      <a:folHlink>
        <a:srgbClr val="B6BF00"/>
      </a:folHlink>
    </a:clrScheme>
    <a:fontScheme name="2009 Co-branded PowerPoint White Bkgrd Design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009 Co-branded PowerPoint White Bkgrd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 Co-branded PowerPoint White Bkgrd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 Co-branded PowerPoint White Bkgrd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 Co-branded PowerPoint White Bkgrd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 Co-branded PowerPoint White Bkgrd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 Co-branded PowerPoint White Bkgrd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 Co-branded PowerPoint White Bkgrd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 Co-branded PowerPoint White Bkgrd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 Co-branded PowerPoint White Bkgrd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 Co-branded PowerPoint White Bkgrd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 Co-branded PowerPoint White Bkgrd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 Co-branded PowerPoint White Bkgrd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 Co-branded PowerPoint White Bkgrd Design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2CD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 Co-branded PowerPoint White Bkgrd Design 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79C1"/>
        </a:hlink>
        <a:folHlink>
          <a:srgbClr val="C2CD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 Co-branded PowerPoint White Bkgrd Design Template 15">
        <a:dk1>
          <a:srgbClr val="000000"/>
        </a:dk1>
        <a:lt1>
          <a:srgbClr val="FFFFFF"/>
        </a:lt1>
        <a:dk2>
          <a:srgbClr val="0079C1"/>
        </a:dk2>
        <a:lt2>
          <a:srgbClr val="0643BC"/>
        </a:lt2>
        <a:accent1>
          <a:srgbClr val="C2CD2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DDE3AC"/>
        </a:accent5>
        <a:accent6>
          <a:srgbClr val="00008A"/>
        </a:accent6>
        <a:hlink>
          <a:srgbClr val="0079C1"/>
        </a:hlink>
        <a:folHlink>
          <a:srgbClr val="C2CD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 Co-branded PowerPoint White Bkgrd Design Template 16">
        <a:dk1>
          <a:srgbClr val="000000"/>
        </a:dk1>
        <a:lt1>
          <a:srgbClr val="FFFFFF"/>
        </a:lt1>
        <a:dk2>
          <a:srgbClr val="0073AE"/>
        </a:dk2>
        <a:lt2>
          <a:srgbClr val="05328D"/>
        </a:lt2>
        <a:accent1>
          <a:srgbClr val="CCCC31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E2AD"/>
        </a:accent5>
        <a:accent6>
          <a:srgbClr val="00008A"/>
        </a:accent6>
        <a:hlink>
          <a:srgbClr val="0073AE"/>
        </a:hlink>
        <a:folHlink>
          <a:srgbClr val="C2CD2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2009 Co-branded PowerPoint White Bkgrd Design Template</Template>
  <TotalTime>761</TotalTime>
  <Words>183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2009 Co-branded PowerPoint White Bkgrd Design Template</vt:lpstr>
      <vt:lpstr>Slide 1</vt:lpstr>
    </vt:vector>
  </TitlesOfParts>
  <Company>NMDP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Title:  Verdana 40 pt normal</dc:title>
  <dc:creator>Katie Rian</dc:creator>
  <cp:lastModifiedBy>twalker</cp:lastModifiedBy>
  <cp:revision>109</cp:revision>
  <dcterms:created xsi:type="dcterms:W3CDTF">2009-08-19T20:46:44Z</dcterms:created>
  <dcterms:modified xsi:type="dcterms:W3CDTF">2014-07-22T20:12:48Z</dcterms:modified>
</cp:coreProperties>
</file>