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C45CB-F4A2-4B85-B45F-2926618BE98C}"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886EC8-F577-41F3-8C95-63AD1608002D}" type="slidenum">
              <a:rPr lang="en-US" smtClean="0"/>
              <a:t>‹#›</a:t>
            </a:fld>
            <a:endParaRPr lang="en-US"/>
          </a:p>
        </p:txBody>
      </p:sp>
    </p:spTree>
    <p:extLst>
      <p:ext uri="{BB962C8B-B14F-4D97-AF65-F5344CB8AC3E}">
        <p14:creationId xmlns:p14="http://schemas.microsoft.com/office/powerpoint/2010/main" val="106130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6920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414580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8375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381998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554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99484"/>
            <a:ext cx="10515600" cy="1325033"/>
          </a:xfrm>
        </p:spPr>
        <p:txBody>
          <a:bodyPr/>
          <a:lstStyle/>
          <a:p>
            <a:r>
              <a:rPr lang="en-US" dirty="0"/>
              <a:t>Acute Lymphoblastic Leukemia (ALL) - Age 15-39 Years</a:t>
            </a: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772538"/>
            <a:ext cx="10515600" cy="4225927"/>
          </a:xfrm>
        </p:spPr>
        <p:txBody>
          <a:bodyPr/>
          <a:lstStyle/>
          <a:p>
            <a:r>
              <a:rPr lang="en-US" sz="2133" i="1" dirty="0">
                <a:latin typeface="Calibri" panose="020F0502020204030204" pitchFamily="34" charset="0"/>
              </a:rPr>
              <a:t>High-resolution HLA typing is recommended at diagnosis for all patients</a:t>
            </a:r>
            <a:br>
              <a:rPr lang="en-US" sz="2133" i="1" dirty="0">
                <a:latin typeface="Calibri" panose="020F0502020204030204" pitchFamily="34" charset="0"/>
              </a:rPr>
            </a:br>
            <a:endParaRPr lang="en-US" sz="2133" dirty="0">
              <a:latin typeface="Arial" panose="020B0604020202020204" pitchFamily="34" charset="0"/>
              <a:cs typeface="Arial" panose="020B0604020202020204" pitchFamily="34" charset="0"/>
            </a:endParaRPr>
          </a:p>
          <a:p>
            <a:pPr marL="228594" indent="-228594">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Primary induction failure</a:t>
            </a:r>
          </a:p>
          <a:p>
            <a:pPr marL="228594" indent="-228594">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Presence of measurable (also known as minimal) residual disease after initial therapy</a:t>
            </a:r>
          </a:p>
          <a:p>
            <a:pPr marL="228594" indent="-228594">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High/very high-risk CR1, including:</a:t>
            </a:r>
          </a:p>
          <a:p>
            <a:pPr marL="1142971" lvl="1" indent="-228594">
              <a:lnSpc>
                <a:spcPct val="80000"/>
              </a:lnSpc>
            </a:pPr>
            <a:r>
              <a:rPr lang="en-US" sz="1867" dirty="0">
                <a:solidFill>
                  <a:srgbClr val="005CB9"/>
                </a:solidFill>
                <a:latin typeface="Arial" panose="020B0604020202020204" pitchFamily="34" charset="0"/>
                <a:cs typeface="Arial" panose="020B0604020202020204" pitchFamily="34" charset="0"/>
              </a:rPr>
              <a:t>Philadelphia chromosome positive or Philadelphia-like</a:t>
            </a:r>
          </a:p>
          <a:p>
            <a:pPr marL="1142971" lvl="1" indent="-228594">
              <a:lnSpc>
                <a:spcPct val="80000"/>
              </a:lnSpc>
            </a:pPr>
            <a:r>
              <a:rPr lang="en-US" sz="1867" i="1" dirty="0">
                <a:solidFill>
                  <a:srgbClr val="005CB9"/>
                </a:solidFill>
                <a:latin typeface="Arial" panose="020B0604020202020204" pitchFamily="34" charset="0"/>
                <a:cs typeface="Arial" panose="020B0604020202020204" pitchFamily="34" charset="0"/>
              </a:rPr>
              <a:t>iAMP</a:t>
            </a:r>
            <a:r>
              <a:rPr lang="en-US" sz="1867" dirty="0">
                <a:solidFill>
                  <a:srgbClr val="005CB9"/>
                </a:solidFill>
                <a:latin typeface="Arial" panose="020B0604020202020204" pitchFamily="34" charset="0"/>
                <a:cs typeface="Arial" panose="020B0604020202020204" pitchFamily="34" charset="0"/>
              </a:rPr>
              <a:t>21</a:t>
            </a:r>
          </a:p>
          <a:p>
            <a:pPr marL="1142971" lvl="1" indent="-228594">
              <a:lnSpc>
                <a:spcPct val="80000"/>
              </a:lnSpc>
            </a:pPr>
            <a:r>
              <a:rPr lang="en-US" sz="1867" dirty="0">
                <a:solidFill>
                  <a:srgbClr val="005CB9"/>
                </a:solidFill>
                <a:latin typeface="Arial" panose="020B0604020202020204" pitchFamily="34" charset="0"/>
                <a:cs typeface="Arial" panose="020B0604020202020204" pitchFamily="34" charset="0"/>
              </a:rPr>
              <a:t>11q23 rearrangement</a:t>
            </a:r>
          </a:p>
          <a:p>
            <a:pPr marL="1142971" lvl="1" indent="-228594">
              <a:lnSpc>
                <a:spcPct val="80000"/>
              </a:lnSpc>
            </a:pPr>
            <a:r>
              <a:rPr lang="en-US" sz="1867" dirty="0">
                <a:solidFill>
                  <a:srgbClr val="005CB9"/>
                </a:solidFill>
                <a:latin typeface="Arial" panose="020B0604020202020204" pitchFamily="34" charset="0"/>
                <a:cs typeface="Arial" panose="020B0604020202020204" pitchFamily="34" charset="0"/>
              </a:rPr>
              <a:t>B-cell with poor-risk cytogenetics</a:t>
            </a:r>
          </a:p>
          <a:p>
            <a:pPr marL="228594" indent="-228594">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First relapse</a:t>
            </a:r>
          </a:p>
          <a:p>
            <a:pPr marL="228594" indent="-228594">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CR2 and beyond, if not previously evaluated</a:t>
            </a:r>
            <a:endParaRPr lang="en-US" altLang="en-US" sz="1867"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13C3A01-D642-4C4D-A723-DDF8CEF7321B}"/>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327647033"/>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Acute Lymphoblastic Leukemia (ALL) - Age 15-39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Lymphoblastic Leukemia (ALL) - Age 15-39 Years</dc:title>
  <dc:creator>Abby Kendall</dc:creator>
  <cp:lastModifiedBy>Abby Kendall</cp:lastModifiedBy>
  <cp:revision>1</cp:revision>
  <dcterms:created xsi:type="dcterms:W3CDTF">2021-10-13T19:14:00Z</dcterms:created>
  <dcterms:modified xsi:type="dcterms:W3CDTF">2021-10-13T19:14:19Z</dcterms:modified>
</cp:coreProperties>
</file>