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0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p:normalViewPr>
  <p:slideViewPr>
    <p:cSldViewPr snapToGrid="0">
      <p:cViewPr varScale="1">
        <p:scale>
          <a:sx n="65" d="100"/>
          <a:sy n="65" d="100"/>
        </p:scale>
        <p:origin x="75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32CD3C-D409-4EB7-B1C2-2118E4207D94}" type="datetimeFigureOut">
              <a:rPr lang="en-US" smtClean="0"/>
              <a:t>10/13/2021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683EBF-9DBE-4A43-A7BC-1DF66064BE48}" type="slidenum">
              <a:rPr lang="en-US" smtClean="0"/>
              <a:t>‹#›</a:t>
            </a:fld>
            <a:endParaRPr lang="en-US"/>
          </a:p>
        </p:txBody>
      </p:sp>
    </p:spTree>
    <p:extLst>
      <p:ext uri="{BB962C8B-B14F-4D97-AF65-F5344CB8AC3E}">
        <p14:creationId xmlns:p14="http://schemas.microsoft.com/office/powerpoint/2010/main" val="1268566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bethematchclinical.org/transplant-indications-and-outcomes/eligibility/"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doi.org/10.1182/blood-2014-05-576041" TargetMode="External"/><Relationship Id="rId4" Type="http://schemas.openxmlformats.org/officeDocument/2006/relationships/hyperlink" Target="https://doi.org/10.1182/blood-2007-06-097386"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panose="020B0600070205080204" pitchFamily="34" charset="-128"/>
                <a:cs typeface="+mn-cs"/>
              </a:rPr>
              <a:t>The 2021 hematopoietic cell transplant (HCT) consultation timing guidelines identify appropriate referral timing for allogeneic or autologous HCT based on a patient’s disease characteristics. In collaboration with you, the transplant center will evaluate the patient and coordinate HCT timing for </a:t>
            </a:r>
            <a:r>
              <a:rPr lang="en-US" sz="1200" kern="1200" dirty="0">
                <a:solidFill>
                  <a:srgbClr val="0000FF"/>
                </a:solidFill>
                <a:effectLst/>
                <a:latin typeface="+mn-lt"/>
                <a:ea typeface="ＭＳ Ｐゴシック" panose="020B0600070205080204" pitchFamily="34" charset="-128"/>
                <a:cs typeface="+mn-cs"/>
                <a:hlinkClick r:id="rId3">
                  <a:extLst>
                    <a:ext uri="{A12FA001-AC4F-418D-AE19-62706E023703}">
                      <ahyp:hlinkClr xmlns:ahyp="http://schemas.microsoft.com/office/drawing/2018/hyperlinkcolor" val="tx"/>
                    </a:ext>
                  </a:extLst>
                </a:hlinkClick>
              </a:rPr>
              <a:t>eligible </a:t>
            </a:r>
            <a:r>
              <a:rPr lang="en-US" sz="1200" kern="1200" dirty="0">
                <a:solidFill>
                  <a:schemeClr val="tx1"/>
                </a:solidFill>
                <a:effectLst/>
                <a:latin typeface="+mn-lt"/>
                <a:ea typeface="ＭＳ Ｐゴシック" panose="020B0600070205080204" pitchFamily="34" charset="-128"/>
                <a:cs typeface="+mn-cs"/>
                <a:hlinkClick r:id="rId3">
                  <a:extLst>
                    <a:ext uri="{A12FA001-AC4F-418D-AE19-62706E023703}">
                      <ahyp:hlinkClr xmlns:ahyp="http://schemas.microsoft.com/office/drawing/2018/hyperlinkcolor" val="tx"/>
                    </a:ext>
                  </a:extLst>
                </a:hlinkClick>
              </a:rPr>
              <a:t>patients</a:t>
            </a:r>
            <a:r>
              <a:rPr lang="en-US" sz="1200" kern="1200" dirty="0">
                <a:solidFill>
                  <a:schemeClr val="tx1"/>
                </a:solidFill>
                <a:effectLst/>
                <a:latin typeface="+mn-lt"/>
                <a:ea typeface="ＭＳ Ｐゴシック" panose="020B0600070205080204" pitchFamily="34" charset="-128"/>
                <a:cs typeface="+mn-cs"/>
              </a:rPr>
              <a:t> (See https://bethematchclinical.org/transplant-indications-and-outcomes/eligibility/).</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If allogeneic or autologous HCT may be indicated for your patient, early referral for HCT consultation is a critical factor for optimal transplant outcomes. For many patients, there may be a narrow window of opportunity to proceed to transplant. Delays might preclude transplant or impair transplant outcomes.</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The National Marrow Donor Program® (NMDP)/Be The Match® and the American Society for Transplantation and Cellular Therapy (ASTCT) jointly developed the HCT consultation timing guidelines. The guidelines are based on current clinical practice, medical literature, National Comprehensive Cancer Network® (NCCN®) Guidelines for the treatment of cancer, and evidence-based reviews.</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References</a:t>
            </a:r>
          </a:p>
          <a:p>
            <a:pPr lvl="0"/>
            <a:r>
              <a:rPr lang="en-US" sz="1200" kern="1200" dirty="0">
                <a:solidFill>
                  <a:schemeClr val="tx1"/>
                </a:solidFill>
                <a:effectLst/>
                <a:latin typeface="+mn-lt"/>
                <a:ea typeface="ＭＳ Ｐゴシック" panose="020B0600070205080204" pitchFamily="34" charset="-128"/>
                <a:cs typeface="+mn-cs"/>
              </a:rPr>
              <a:t>Lee, SJ, Klein J, </a:t>
            </a:r>
            <a:r>
              <a:rPr lang="en-US" sz="1200" kern="1200" dirty="0" err="1">
                <a:solidFill>
                  <a:schemeClr val="tx1"/>
                </a:solidFill>
                <a:effectLst/>
                <a:latin typeface="+mn-lt"/>
                <a:ea typeface="ＭＳ Ｐゴシック" panose="020B0600070205080204" pitchFamily="34" charset="-128"/>
                <a:cs typeface="+mn-cs"/>
              </a:rPr>
              <a:t>Haagenson</a:t>
            </a:r>
            <a:r>
              <a:rPr lang="en-US" sz="1200" kern="1200" dirty="0">
                <a:solidFill>
                  <a:schemeClr val="tx1"/>
                </a:solidFill>
                <a:effectLst/>
                <a:latin typeface="+mn-lt"/>
                <a:ea typeface="ＭＳ Ｐゴシック" panose="020B0600070205080204" pitchFamily="34" charset="-128"/>
                <a:cs typeface="+mn-cs"/>
              </a:rPr>
              <a:t> M, et al. High-resolution donor-recipient HLA matching contributes to the success of unrelated donor marrow transplantation. Blood. 2007;110(13): 4576-4583. </a:t>
            </a:r>
            <a:r>
              <a:rPr lang="en-US" b="0" i="0" u="none" strike="noStrike" dirty="0">
                <a:solidFill>
                  <a:schemeClr val="tx1"/>
                </a:solidFill>
                <a:effectLst/>
                <a:latin typeface="acumin-pro"/>
                <a:hlinkClick r:id="rId4">
                  <a:extLst>
                    <a:ext uri="{A12FA001-AC4F-418D-AE19-62706E023703}">
                      <ahyp:hlinkClr xmlns:ahyp="http://schemas.microsoft.com/office/drawing/2018/hyperlinkcolor" val="tx"/>
                    </a:ext>
                  </a:extLst>
                </a:hlinkClick>
              </a:rPr>
              <a:t>https://doi.org/10.1182/blood-2007-06-097386</a:t>
            </a:r>
            <a:endParaRPr lang="en-US" b="0" i="0" u="none" strike="noStrike" dirty="0">
              <a:solidFill>
                <a:schemeClr val="tx1"/>
              </a:solidFill>
              <a:effectLst/>
              <a:latin typeface="acumin-pro"/>
            </a:endParaRPr>
          </a:p>
          <a:p>
            <a:pPr lvl="0"/>
            <a:r>
              <a:rPr lang="en-US" sz="1200" kern="1200" dirty="0" err="1">
                <a:solidFill>
                  <a:schemeClr val="tx1"/>
                </a:solidFill>
                <a:effectLst/>
                <a:latin typeface="+mn-lt"/>
                <a:ea typeface="ＭＳ Ｐゴシック" panose="020B0600070205080204" pitchFamily="34" charset="-128"/>
                <a:cs typeface="+mn-cs"/>
              </a:rPr>
              <a:t>Pidala</a:t>
            </a:r>
            <a:r>
              <a:rPr lang="en-US" sz="1200" kern="1200" dirty="0">
                <a:solidFill>
                  <a:schemeClr val="tx1"/>
                </a:solidFill>
                <a:effectLst/>
                <a:latin typeface="+mn-lt"/>
                <a:ea typeface="ＭＳ Ｐゴシック" panose="020B0600070205080204" pitchFamily="34" charset="-128"/>
                <a:cs typeface="+mn-cs"/>
              </a:rPr>
              <a:t> J, Lee SJ, </a:t>
            </a:r>
            <a:r>
              <a:rPr lang="en-US" sz="1200" kern="1200" dirty="0" err="1">
                <a:solidFill>
                  <a:schemeClr val="tx1"/>
                </a:solidFill>
                <a:effectLst/>
                <a:latin typeface="+mn-lt"/>
                <a:ea typeface="ＭＳ Ｐゴシック" panose="020B0600070205080204" pitchFamily="34" charset="-128"/>
                <a:cs typeface="+mn-cs"/>
              </a:rPr>
              <a:t>Ahn</a:t>
            </a:r>
            <a:r>
              <a:rPr lang="en-US" sz="1200" kern="1200" dirty="0">
                <a:solidFill>
                  <a:schemeClr val="tx1"/>
                </a:solidFill>
                <a:effectLst/>
                <a:latin typeface="+mn-lt"/>
                <a:ea typeface="ＭＳ Ｐゴシック" panose="020B0600070205080204" pitchFamily="34" charset="-128"/>
                <a:cs typeface="+mn-cs"/>
              </a:rPr>
              <a:t> KW, et al. Nonpermissive HLA-DPB1 mismatch increases mortality after myeloablative unrelated allogeneic hematopoietic cell transplantation. Blood. 2014;124(16): 2596-2606. </a:t>
            </a:r>
            <a:r>
              <a:rPr lang="en-US" b="0" i="0" u="none" strike="noStrike" dirty="0">
                <a:solidFill>
                  <a:schemeClr val="tx1"/>
                </a:solidFill>
                <a:effectLst/>
                <a:latin typeface="acumin-pro"/>
                <a:hlinkClick r:id="rId5">
                  <a:extLst>
                    <a:ext uri="{A12FA001-AC4F-418D-AE19-62706E023703}">
                      <ahyp:hlinkClr xmlns:ahyp="http://schemas.microsoft.com/office/drawing/2018/hyperlinkcolor" val="tx"/>
                    </a:ext>
                  </a:extLst>
                </a:hlinkClick>
              </a:rPr>
              <a:t>https://doi.org/10.1182/blood-2014-05-576041</a:t>
            </a:r>
            <a:endParaRPr lang="en-US" dirty="0">
              <a:solidFill>
                <a:schemeClr val="tx1"/>
              </a:solidFill>
            </a:endParaRPr>
          </a:p>
          <a:p>
            <a:endParaRPr lang="en-US" dirty="0"/>
          </a:p>
        </p:txBody>
      </p:sp>
      <p:sp>
        <p:nvSpPr>
          <p:cNvPr id="4" name="Header Placeholder 3"/>
          <p:cNvSpPr>
            <a:spLocks noGrp="1"/>
          </p:cNvSpPr>
          <p:nvPr>
            <p:ph type="hdr" sz="quarter"/>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4E93095-0BCC-D048-8DFF-5A893031C17F}"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10/13/2021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
        <p:nvSpPr>
          <p:cNvPr id="6" name="Slide Number Placeholder 5"/>
          <p:cNvSpPr>
            <a:spLocks noGrp="1"/>
          </p:cNvSpPr>
          <p:nvPr>
            <p:ph type="sldNum" sz="quarter" idx="5"/>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590F41E6-2996-E246-A444-2B53A46518F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40023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88E8D-F181-0546-9356-D2A01383CE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A69D7E-0EAD-6B44-BFBF-C6F23EE6DD4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56AD4674-4BA1-704B-A6F1-E74CA3473288}"/>
              </a:ext>
            </a:extLst>
          </p:cNvPr>
          <p:cNvSpPr>
            <a:spLocks noGrp="1"/>
          </p:cNvSpPr>
          <p:nvPr>
            <p:ph type="sldNum" sz="quarter" idx="10"/>
          </p:nvPr>
        </p:nvSpPr>
        <p:spPr/>
        <p:txBody>
          <a:bodyPr/>
          <a:lstStyle>
            <a:lvl1pPr>
              <a:defRPr/>
            </a:lvl1pPr>
          </a:lstStyle>
          <a:p>
            <a:pPr>
              <a:defRPr/>
            </a:pPr>
            <a:fld id="{819D4251-4B08-E849-A2E6-EDE6B875F8F5}" type="slidenum">
              <a:rPr lang="en-US"/>
              <a:pPr>
                <a:defRPr/>
              </a:pPr>
              <a:t>‹#›</a:t>
            </a:fld>
            <a:endParaRPr lang="en-US"/>
          </a:p>
        </p:txBody>
      </p:sp>
    </p:spTree>
    <p:extLst>
      <p:ext uri="{BB962C8B-B14F-4D97-AF65-F5344CB8AC3E}">
        <p14:creationId xmlns:p14="http://schemas.microsoft.com/office/powerpoint/2010/main" val="3639632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CC724-7A1B-3546-9FD8-5432E6E06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8815E9-9207-464C-8659-26D4A3B14412}"/>
              </a:ext>
            </a:extLst>
          </p:cNvPr>
          <p:cNvSpPr>
            <a:spLocks noGrp="1"/>
          </p:cNvSpPr>
          <p:nvPr>
            <p:ph sz="half" idx="1"/>
          </p:nvPr>
        </p:nvSpPr>
        <p:spPr>
          <a:xfrm>
            <a:off x="838200" y="1826684"/>
            <a:ext cx="5156200" cy="43497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F8048D-938C-A64E-A317-DE7802BF983C}"/>
              </a:ext>
            </a:extLst>
          </p:cNvPr>
          <p:cNvSpPr>
            <a:spLocks noGrp="1"/>
          </p:cNvSpPr>
          <p:nvPr>
            <p:ph sz="half" idx="2"/>
          </p:nvPr>
        </p:nvSpPr>
        <p:spPr>
          <a:xfrm>
            <a:off x="6197600" y="1826684"/>
            <a:ext cx="5156200" cy="43497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9E2B16DE-F102-904E-B48C-D25CE71957F0}"/>
              </a:ext>
            </a:extLst>
          </p:cNvPr>
          <p:cNvSpPr>
            <a:spLocks noGrp="1"/>
          </p:cNvSpPr>
          <p:nvPr>
            <p:ph type="sldNum" sz="quarter" idx="10"/>
          </p:nvPr>
        </p:nvSpPr>
        <p:spPr/>
        <p:txBody>
          <a:bodyPr/>
          <a:lstStyle>
            <a:lvl1pPr>
              <a:defRPr/>
            </a:lvl1pPr>
          </a:lstStyle>
          <a:p>
            <a:pPr>
              <a:defRPr/>
            </a:pPr>
            <a:fld id="{00D518CE-EFA4-F445-8072-4D409E008E86}" type="slidenum">
              <a:rPr lang="en-US"/>
              <a:pPr>
                <a:defRPr/>
              </a:pPr>
              <a:t>‹#›</a:t>
            </a:fld>
            <a:endParaRPr lang="en-US"/>
          </a:p>
        </p:txBody>
      </p:sp>
    </p:spTree>
    <p:extLst>
      <p:ext uri="{BB962C8B-B14F-4D97-AF65-F5344CB8AC3E}">
        <p14:creationId xmlns:p14="http://schemas.microsoft.com/office/powerpoint/2010/main" val="3628904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1C325-1149-BC4C-9C92-4A376E68290F}"/>
              </a:ext>
            </a:extLst>
          </p:cNvPr>
          <p:cNvSpPr>
            <a:spLocks noGrp="1"/>
          </p:cNvSpPr>
          <p:nvPr>
            <p:ph type="title"/>
          </p:nvPr>
        </p:nvSpPr>
        <p:spPr>
          <a:xfrm>
            <a:off x="840317" y="1"/>
            <a:ext cx="10515600" cy="132503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F35235-BB37-4340-847B-9886183B8A94}"/>
              </a:ext>
            </a:extLst>
          </p:cNvPr>
          <p:cNvSpPr>
            <a:spLocks noGrp="1"/>
          </p:cNvSpPr>
          <p:nvPr>
            <p:ph type="body" idx="1"/>
          </p:nvPr>
        </p:nvSpPr>
        <p:spPr>
          <a:xfrm>
            <a:off x="840318" y="1314450"/>
            <a:ext cx="5158316"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a:extLst>
              <a:ext uri="{FF2B5EF4-FFF2-40B4-BE49-F238E27FC236}">
                <a16:creationId xmlns:a16="http://schemas.microsoft.com/office/drawing/2014/main" id="{C4FD93BD-B66E-DD48-95F2-E91A085E3FF4}"/>
              </a:ext>
            </a:extLst>
          </p:cNvPr>
          <p:cNvSpPr>
            <a:spLocks noGrp="1"/>
          </p:cNvSpPr>
          <p:nvPr>
            <p:ph sz="half" idx="2"/>
          </p:nvPr>
        </p:nvSpPr>
        <p:spPr>
          <a:xfrm>
            <a:off x="840318" y="2139949"/>
            <a:ext cx="5158316" cy="368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1E6F01-D43B-7F43-8C7D-2500546811E8}"/>
              </a:ext>
            </a:extLst>
          </p:cNvPr>
          <p:cNvSpPr>
            <a:spLocks noGrp="1"/>
          </p:cNvSpPr>
          <p:nvPr>
            <p:ph type="body" sz="quarter" idx="3"/>
          </p:nvPr>
        </p:nvSpPr>
        <p:spPr>
          <a:xfrm>
            <a:off x="6172200" y="1343122"/>
            <a:ext cx="5183717"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a:extLst>
              <a:ext uri="{FF2B5EF4-FFF2-40B4-BE49-F238E27FC236}">
                <a16:creationId xmlns:a16="http://schemas.microsoft.com/office/drawing/2014/main" id="{A5DD4CDE-3CC5-734F-8CCB-E336A62C045E}"/>
              </a:ext>
            </a:extLst>
          </p:cNvPr>
          <p:cNvSpPr>
            <a:spLocks noGrp="1"/>
          </p:cNvSpPr>
          <p:nvPr>
            <p:ph sz="quarter" idx="4"/>
          </p:nvPr>
        </p:nvSpPr>
        <p:spPr>
          <a:xfrm>
            <a:off x="6172200" y="2139949"/>
            <a:ext cx="5183717" cy="368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EFB40B1D-B8F5-C54C-A1F9-1C388DB045AA}"/>
              </a:ext>
            </a:extLst>
          </p:cNvPr>
          <p:cNvSpPr>
            <a:spLocks noGrp="1"/>
          </p:cNvSpPr>
          <p:nvPr>
            <p:ph type="sldNum" sz="quarter" idx="10"/>
          </p:nvPr>
        </p:nvSpPr>
        <p:spPr/>
        <p:txBody>
          <a:bodyPr/>
          <a:lstStyle>
            <a:lvl1pPr>
              <a:defRPr/>
            </a:lvl1pPr>
          </a:lstStyle>
          <a:p>
            <a:pPr>
              <a:defRPr/>
            </a:pPr>
            <a:fld id="{345DC77A-E30C-C24D-A89D-BAF4115DF549}" type="slidenum">
              <a:rPr lang="en-US"/>
              <a:pPr>
                <a:defRPr/>
              </a:pPr>
              <a:t>‹#›</a:t>
            </a:fld>
            <a:endParaRPr lang="en-US"/>
          </a:p>
        </p:txBody>
      </p:sp>
    </p:spTree>
    <p:extLst>
      <p:ext uri="{BB962C8B-B14F-4D97-AF65-F5344CB8AC3E}">
        <p14:creationId xmlns:p14="http://schemas.microsoft.com/office/powerpoint/2010/main" val="1671214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39FBC94E-E4DA-E049-B78F-BE236D5A1E71}"/>
              </a:ext>
            </a:extLst>
          </p:cNvPr>
          <p:cNvSpPr>
            <a:spLocks noGrp="1" noChangeArrowheads="1"/>
          </p:cNvSpPr>
          <p:nvPr>
            <p:ph type="title"/>
          </p:nvPr>
        </p:nvSpPr>
        <p:spPr bwMode="auto">
          <a:xfrm>
            <a:off x="838200" y="23285"/>
            <a:ext cx="10515600" cy="132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br>
              <a:rPr lang="en-US" altLang="en-US"/>
            </a:br>
            <a:r>
              <a:rPr lang="en-US" altLang="en-US"/>
              <a:t>Click to edit Master title style</a:t>
            </a:r>
          </a:p>
        </p:txBody>
      </p:sp>
      <p:sp>
        <p:nvSpPr>
          <p:cNvPr id="5123" name="Text Placeholder 2">
            <a:extLst>
              <a:ext uri="{FF2B5EF4-FFF2-40B4-BE49-F238E27FC236}">
                <a16:creationId xmlns:a16="http://schemas.microsoft.com/office/drawing/2014/main" id="{4C0D18D6-A9A3-1C4B-98A0-395021645BDD}"/>
              </a:ext>
            </a:extLst>
          </p:cNvPr>
          <p:cNvSpPr>
            <a:spLocks noGrp="1" noChangeArrowheads="1"/>
          </p:cNvSpPr>
          <p:nvPr>
            <p:ph type="body" idx="1"/>
          </p:nvPr>
        </p:nvSpPr>
        <p:spPr bwMode="auto">
          <a:xfrm>
            <a:off x="838200" y="1589618"/>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5124" name="Picture 7">
            <a:extLst>
              <a:ext uri="{FF2B5EF4-FFF2-40B4-BE49-F238E27FC236}">
                <a16:creationId xmlns:a16="http://schemas.microsoft.com/office/drawing/2014/main" id="{12142347-EB8A-B14C-B8A6-590993CC47C3}"/>
              </a:ext>
            </a:extLst>
          </p:cNvPr>
          <p:cNvPicPr>
            <a:picLocks noChangeAspect="1" noChangeArrowheads="1"/>
          </p:cNvPicPr>
          <p:nvPr userDrawn="1"/>
        </p:nvPicPr>
        <p:blipFill>
          <a:blip r:embed="rId5"/>
          <a:srcRect/>
          <a:stretch/>
        </p:blipFill>
        <p:spPr bwMode="auto">
          <a:xfrm>
            <a:off x="0" y="6231467"/>
            <a:ext cx="12192000" cy="626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E9B94A28-EB12-0C40-A1A1-FB3C02A72D56}"/>
              </a:ext>
            </a:extLst>
          </p:cNvPr>
          <p:cNvSpPr>
            <a:spLocks noGrp="1"/>
          </p:cNvSpPr>
          <p:nvPr>
            <p:ph type="sldNum" sz="quarter" idx="4"/>
          </p:nvPr>
        </p:nvSpPr>
        <p:spPr>
          <a:xfrm>
            <a:off x="10922001" y="6360585"/>
            <a:ext cx="884767" cy="366183"/>
          </a:xfrm>
          <a:prstGeom prst="rect">
            <a:avLst/>
          </a:prstGeom>
        </p:spPr>
        <p:txBody>
          <a:bodyPr vert="horz" lIns="0" tIns="0" rIns="0" bIns="0" rtlCol="0" anchor="ctr"/>
          <a:lstStyle>
            <a:lvl1pPr algn="r" eaLnBrk="1" hangingPunct="1">
              <a:defRPr sz="1600">
                <a:solidFill>
                  <a:schemeClr val="bg1"/>
                </a:solidFill>
              </a:defRPr>
            </a:lvl1pPr>
          </a:lstStyle>
          <a:p>
            <a:pPr>
              <a:defRPr/>
            </a:pPr>
            <a:fld id="{A824B934-C2E1-5F43-81B9-CB99C0E11CDA}" type="slidenum">
              <a:rPr lang="en-US"/>
              <a:pPr>
                <a:defRPr/>
              </a:pPr>
              <a:t>‹#›</a:t>
            </a:fld>
            <a:endParaRPr lang="en-US"/>
          </a:p>
        </p:txBody>
      </p:sp>
      <p:pic>
        <p:nvPicPr>
          <p:cNvPr id="5126" name="Picture 9">
            <a:extLst>
              <a:ext uri="{FF2B5EF4-FFF2-40B4-BE49-F238E27FC236}">
                <a16:creationId xmlns:a16="http://schemas.microsoft.com/office/drawing/2014/main" id="{6B9C4095-0AFB-5A4D-93C7-9A7FF9327D78}"/>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07484" y="1405467"/>
            <a:ext cx="880533" cy="67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2">
            <a:extLst>
              <a:ext uri="{FF2B5EF4-FFF2-40B4-BE49-F238E27FC236}">
                <a16:creationId xmlns:a16="http://schemas.microsoft.com/office/drawing/2014/main" id="{53942DA4-5FCA-5644-A524-B845A7A69417}"/>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0549467" y="-2117"/>
            <a:ext cx="1642533" cy="1862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95355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0" fontAlgn="base" hangingPunct="0">
        <a:lnSpc>
          <a:spcPct val="90000"/>
        </a:lnSpc>
        <a:spcBef>
          <a:spcPct val="0"/>
        </a:spcBef>
        <a:spcAft>
          <a:spcPct val="0"/>
        </a:spcAft>
        <a:defRPr sz="4000" kern="1200">
          <a:solidFill>
            <a:srgbClr val="00355E"/>
          </a:solidFill>
          <a:latin typeface="Arial Black" panose="020B0604020202020204" pitchFamily="34" charset="0"/>
          <a:ea typeface="+mj-ea"/>
          <a:cs typeface="+mj-cs"/>
        </a:defRPr>
      </a:lvl1pPr>
      <a:lvl2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2pPr>
      <a:lvl3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3pPr>
      <a:lvl4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4pPr>
      <a:lvl5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5pPr>
      <a:lvl6pPr marL="609585" algn="l" rtl="0" fontAlgn="base">
        <a:lnSpc>
          <a:spcPct val="90000"/>
        </a:lnSpc>
        <a:spcBef>
          <a:spcPct val="0"/>
        </a:spcBef>
        <a:spcAft>
          <a:spcPct val="0"/>
        </a:spcAft>
        <a:defRPr sz="4000">
          <a:solidFill>
            <a:srgbClr val="00355E"/>
          </a:solidFill>
          <a:latin typeface="Arial Black" panose="020B0604020202020204" pitchFamily="34" charset="0"/>
        </a:defRPr>
      </a:lvl6pPr>
      <a:lvl7pPr marL="1219170" algn="l" rtl="0" fontAlgn="base">
        <a:lnSpc>
          <a:spcPct val="90000"/>
        </a:lnSpc>
        <a:spcBef>
          <a:spcPct val="0"/>
        </a:spcBef>
        <a:spcAft>
          <a:spcPct val="0"/>
        </a:spcAft>
        <a:defRPr sz="4000">
          <a:solidFill>
            <a:srgbClr val="00355E"/>
          </a:solidFill>
          <a:latin typeface="Arial Black" panose="020B0604020202020204" pitchFamily="34" charset="0"/>
        </a:defRPr>
      </a:lvl7pPr>
      <a:lvl8pPr marL="1828754" algn="l" rtl="0" fontAlgn="base">
        <a:lnSpc>
          <a:spcPct val="90000"/>
        </a:lnSpc>
        <a:spcBef>
          <a:spcPct val="0"/>
        </a:spcBef>
        <a:spcAft>
          <a:spcPct val="0"/>
        </a:spcAft>
        <a:defRPr sz="4000">
          <a:solidFill>
            <a:srgbClr val="00355E"/>
          </a:solidFill>
          <a:latin typeface="Arial Black" panose="020B0604020202020204" pitchFamily="34" charset="0"/>
        </a:defRPr>
      </a:lvl8pPr>
      <a:lvl9pPr marL="2438339" algn="l" rtl="0" fontAlgn="base">
        <a:lnSpc>
          <a:spcPct val="90000"/>
        </a:lnSpc>
        <a:spcBef>
          <a:spcPct val="0"/>
        </a:spcBef>
        <a:spcAft>
          <a:spcPct val="0"/>
        </a:spcAft>
        <a:defRPr sz="4000">
          <a:solidFill>
            <a:srgbClr val="00355E"/>
          </a:solidFill>
          <a:latin typeface="Arial Black" panose="020B0604020202020204" pitchFamily="34" charset="0"/>
        </a:defRPr>
      </a:lvl9pPr>
    </p:titleStyle>
    <p:bodyStyle>
      <a:lvl1pPr algn="l" rtl="0" eaLnBrk="0" fontAlgn="base" hangingPunct="0">
        <a:lnSpc>
          <a:spcPct val="90000"/>
        </a:lnSpc>
        <a:spcBef>
          <a:spcPts val="1333"/>
        </a:spcBef>
        <a:spcAft>
          <a:spcPct val="0"/>
        </a:spcAft>
        <a:defRPr sz="3333" kern="1200">
          <a:solidFill>
            <a:srgbClr val="005CB9"/>
          </a:solidFill>
          <a:latin typeface="+mn-lt"/>
          <a:ea typeface="+mn-ea"/>
          <a:cs typeface="+mn-cs"/>
        </a:defRPr>
      </a:lvl1pPr>
      <a:lvl2pPr marL="914377"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2pPr>
      <a:lvl3pPr marL="1523962"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3pPr>
      <a:lvl4pPr marL="2133547"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4pPr>
      <a:lvl5pPr marL="2743131"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780FDE1A-B926-BE49-BFF1-B2F9B59D2C30}"/>
              </a:ext>
            </a:extLst>
          </p:cNvPr>
          <p:cNvSpPr>
            <a:spLocks noGrp="1" noChangeArrowheads="1"/>
          </p:cNvSpPr>
          <p:nvPr>
            <p:ph type="title"/>
          </p:nvPr>
        </p:nvSpPr>
        <p:spPr>
          <a:xfrm>
            <a:off x="838200" y="337138"/>
            <a:ext cx="10515600" cy="1325033"/>
          </a:xfrm>
        </p:spPr>
        <p:txBody>
          <a:bodyPr/>
          <a:lstStyle/>
          <a:p>
            <a:r>
              <a:rPr lang="en-US" dirty="0"/>
              <a:t>Medulloblastoma</a:t>
            </a:r>
            <a:br>
              <a:rPr lang="en-US" dirty="0"/>
            </a:br>
            <a:endParaRPr lang="en-US" altLang="en-US" dirty="0"/>
          </a:p>
        </p:txBody>
      </p:sp>
      <p:sp>
        <p:nvSpPr>
          <p:cNvPr id="15362" name="Content Placeholder 2">
            <a:extLst>
              <a:ext uri="{FF2B5EF4-FFF2-40B4-BE49-F238E27FC236}">
                <a16:creationId xmlns:a16="http://schemas.microsoft.com/office/drawing/2014/main" id="{790A429C-21CB-E343-AE9E-444F1E55FD14}"/>
              </a:ext>
            </a:extLst>
          </p:cNvPr>
          <p:cNvSpPr>
            <a:spLocks noGrp="1" noChangeArrowheads="1"/>
          </p:cNvSpPr>
          <p:nvPr>
            <p:ph idx="1"/>
          </p:nvPr>
        </p:nvSpPr>
        <p:spPr>
          <a:xfrm>
            <a:off x="838200" y="1662171"/>
            <a:ext cx="10515600" cy="4269316"/>
          </a:xfrm>
        </p:spPr>
        <p:txBody>
          <a:bodyPr/>
          <a:lstStyle/>
          <a:p>
            <a:pPr marL="380990" indent="-380990">
              <a:buFont typeface="Arial" panose="020B0604020202020204" pitchFamily="34" charset="0"/>
              <a:buChar char="•"/>
            </a:pPr>
            <a:r>
              <a:rPr lang="en-US" sz="1867">
                <a:latin typeface="Arial" panose="020B0604020202020204" pitchFamily="34" charset="0"/>
                <a:cs typeface="Arial" panose="020B0604020202020204" pitchFamily="34" charset="0"/>
              </a:rPr>
              <a:t>First relapse or CR2</a:t>
            </a:r>
            <a:endParaRPr lang="en-US" altLang="en-US" sz="240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5771B06-E360-3647-A0F2-5925D3759328}"/>
              </a:ext>
            </a:extLst>
          </p:cNvPr>
          <p:cNvSpPr/>
          <p:nvPr/>
        </p:nvSpPr>
        <p:spPr>
          <a:xfrm>
            <a:off x="4180115" y="6366976"/>
            <a:ext cx="8011885" cy="276999"/>
          </a:xfrm>
          <a:prstGeom prst="rect">
            <a:avLst/>
          </a:prstGeom>
        </p:spPr>
        <p:txBody>
          <a:bodyPr wrap="square">
            <a:spAutoFit/>
          </a:bodyPr>
          <a:lstStyle/>
          <a:p>
            <a:pPr defTabSz="609585" eaLnBrk="0" fontAlgn="base" hangingPunct="0">
              <a:spcBef>
                <a:spcPct val="0"/>
              </a:spcBef>
              <a:spcAft>
                <a:spcPct val="0"/>
              </a:spcAft>
            </a:pPr>
            <a:r>
              <a:rPr lang="en-US" sz="1200">
                <a:solidFill>
                  <a:srgbClr val="FFFFFF"/>
                </a:solidFill>
                <a:latin typeface="Arial" panose="020B0604020202020204" pitchFamily="34" charset="0"/>
                <a:ea typeface="ＭＳ Ｐゴシック" panose="020B0600070205080204" pitchFamily="34" charset="-128"/>
              </a:rPr>
              <a:t>SOURCE: NMDP/Be The Match &amp; ASTCT Recommended Timing for Transplant Consultation.</a:t>
            </a:r>
          </a:p>
        </p:txBody>
      </p:sp>
    </p:spTree>
    <p:extLst>
      <p:ext uri="{BB962C8B-B14F-4D97-AF65-F5344CB8AC3E}">
        <p14:creationId xmlns:p14="http://schemas.microsoft.com/office/powerpoint/2010/main" val="1511437751"/>
      </p:ext>
    </p:extLst>
  </p:cSld>
  <p:clrMapOvr>
    <a:masterClrMapping/>
  </p:clrMapOvr>
</p:sld>
</file>

<file path=ppt/theme/theme1.xml><?xml version="1.0" encoding="utf-8"?>
<a:theme xmlns:a="http://schemas.openxmlformats.org/drawingml/2006/main" name="General Content Master">
  <a:themeElements>
    <a:clrScheme name="B2B Custom Color Palette">
      <a:dk1>
        <a:srgbClr val="000000"/>
      </a:dk1>
      <a:lt1>
        <a:srgbClr val="FFFFFF"/>
      </a:lt1>
      <a:dk2>
        <a:srgbClr val="44546A"/>
      </a:dk2>
      <a:lt2>
        <a:srgbClr val="E7E6E6"/>
      </a:lt2>
      <a:accent1>
        <a:srgbClr val="005BB9"/>
      </a:accent1>
      <a:accent2>
        <a:srgbClr val="F8981D"/>
      </a:accent2>
      <a:accent3>
        <a:srgbClr val="00355E"/>
      </a:accent3>
      <a:accent4>
        <a:srgbClr val="B3BD00"/>
      </a:accent4>
      <a:accent5>
        <a:srgbClr val="0078C1"/>
      </a:accent5>
      <a:accent6>
        <a:srgbClr val="FFFFFF"/>
      </a:accent6>
      <a:hlink>
        <a:srgbClr val="EEB211"/>
      </a:hlink>
      <a:folHlink>
        <a:srgbClr val="9534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283</Words>
  <Application>Microsoft Office PowerPoint</Application>
  <PresentationFormat>Widescreen</PresentationFormat>
  <Paragraphs>14</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acumin-pro</vt:lpstr>
      <vt:lpstr>Arial</vt:lpstr>
      <vt:lpstr>Arial Black</vt:lpstr>
      <vt:lpstr>Calibri</vt:lpstr>
      <vt:lpstr>General Content Master</vt:lpstr>
      <vt:lpstr>Medulloblastoma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Medulloblastoma </dc:title>
  <dc:creator>Abby Kendall</dc:creator>
  <cp:lastModifiedBy>Abby Kendall</cp:lastModifiedBy>
  <cp:revision>1</cp:revision>
  <dcterms:created xsi:type="dcterms:W3CDTF">2021-10-13T19:36:53Z</dcterms:created>
  <dcterms:modified xsi:type="dcterms:W3CDTF">2021-10-13T19:37:08Z</dcterms:modified>
</cp:coreProperties>
</file>